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89" r:id="rId2"/>
  </p:sldMasterIdLst>
  <p:notesMasterIdLst>
    <p:notesMasterId r:id="rId11"/>
  </p:notesMasterIdLst>
  <p:handoutMasterIdLst>
    <p:handoutMasterId r:id="rId12"/>
  </p:handoutMasterIdLst>
  <p:sldIdLst>
    <p:sldId id="291" r:id="rId3"/>
    <p:sldId id="360" r:id="rId4"/>
    <p:sldId id="325" r:id="rId5"/>
    <p:sldId id="361" r:id="rId6"/>
    <p:sldId id="367" r:id="rId7"/>
    <p:sldId id="365" r:id="rId8"/>
    <p:sldId id="328" r:id="rId9"/>
    <p:sldId id="366" r:id="rId10"/>
  </p:sldIdLst>
  <p:sldSz cx="9144000" cy="6858000" type="screen4x3"/>
  <p:notesSz cx="6858000"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9">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CC9900"/>
    <a:srgbClr val="000099"/>
    <a:srgbClr val="004C99"/>
    <a:srgbClr val="000000"/>
    <a:srgbClr val="663300"/>
    <a:srgbClr val="FFFFFF"/>
    <a:srgbClr val="FFFF99"/>
    <a:srgbClr val="FFFF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18" autoAdjust="0"/>
    <p:restoredTop sz="94660"/>
  </p:normalViewPr>
  <p:slideViewPr>
    <p:cSldViewPr snapToGrid="0" snapToObjects="1" showGuides="1">
      <p:cViewPr varScale="1">
        <p:scale>
          <a:sx n="109" d="100"/>
          <a:sy n="109" d="100"/>
        </p:scale>
        <p:origin x="1548" y="78"/>
      </p:cViewPr>
      <p:guideLst>
        <p:guide orient="horz" pos="799"/>
        <p:guide pos="2880"/>
      </p:guideLst>
    </p:cSldViewPr>
  </p:slideViewPr>
  <p:notesTextViewPr>
    <p:cViewPr>
      <p:scale>
        <a:sx n="75" d="100"/>
        <a:sy n="7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96332"/>
          </a:xfrm>
          <a:prstGeom prst="rect">
            <a:avLst/>
          </a:prstGeom>
        </p:spPr>
        <p:txBody>
          <a:bodyPr vert="horz" lIns="91440" tIns="45720" rIns="91440" bIns="45720" rtlCol="0"/>
          <a:lstStyle>
            <a:lvl1pPr algn="r">
              <a:defRPr sz="1200"/>
            </a:lvl1pPr>
          </a:lstStyle>
          <a:p>
            <a:fld id="{B38C98C3-E34C-4BD5-B79F-05F60872A765}" type="datetimeFigureOut">
              <a:rPr lang="en-GB" smtClean="0"/>
              <a:t>04/06/2021</a:t>
            </a:fld>
            <a:endParaRPr lang="en-GB"/>
          </a:p>
        </p:txBody>
      </p:sp>
      <p:sp>
        <p:nvSpPr>
          <p:cNvPr id="4" name="Footer Placeholder 3"/>
          <p:cNvSpPr>
            <a:spLocks noGrp="1"/>
          </p:cNvSpPr>
          <p:nvPr>
            <p:ph type="ftr" sz="quarter" idx="2"/>
          </p:nvPr>
        </p:nvSpPr>
        <p:spPr>
          <a:xfrm>
            <a:off x="0" y="9428583"/>
            <a:ext cx="2971800"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9428583"/>
            <a:ext cx="2971800" cy="496332"/>
          </a:xfrm>
          <a:prstGeom prst="rect">
            <a:avLst/>
          </a:prstGeom>
        </p:spPr>
        <p:txBody>
          <a:bodyPr vert="horz" lIns="91440" tIns="45720" rIns="91440" bIns="45720" rtlCol="0" anchor="b"/>
          <a:lstStyle>
            <a:lvl1pPr algn="r">
              <a:defRPr sz="1200"/>
            </a:lvl1pPr>
          </a:lstStyle>
          <a:p>
            <a:fld id="{27CDFF53-303A-4B96-A60D-F81AD766D508}" type="slidenum">
              <a:rPr lang="en-GB" smtClean="0"/>
              <a:t>‹#›</a:t>
            </a:fld>
            <a:endParaRPr lang="en-GB"/>
          </a:p>
        </p:txBody>
      </p:sp>
    </p:spTree>
    <p:extLst>
      <p:ext uri="{BB962C8B-B14F-4D97-AF65-F5344CB8AC3E}">
        <p14:creationId xmlns:p14="http://schemas.microsoft.com/office/powerpoint/2010/main" val="3955006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96332"/>
          </a:xfrm>
          <a:prstGeom prst="rect">
            <a:avLst/>
          </a:prstGeom>
        </p:spPr>
        <p:txBody>
          <a:bodyPr vert="horz" lIns="91440" tIns="45720" rIns="91440" bIns="45720" rtlCol="0"/>
          <a:lstStyle>
            <a:lvl1pPr algn="r">
              <a:defRPr sz="1200"/>
            </a:lvl1pPr>
          </a:lstStyle>
          <a:p>
            <a:fld id="{81570FF5-9EF3-473C-A27C-A4DA24E1AA82}" type="datetimeFigureOut">
              <a:rPr lang="en-GB" smtClean="0"/>
              <a:pPr/>
              <a:t>04/06/2021</a:t>
            </a:fld>
            <a:endParaRPr lang="en-GB" dirty="0"/>
          </a:p>
        </p:txBody>
      </p:sp>
      <p:sp>
        <p:nvSpPr>
          <p:cNvPr id="4" name="Slide Image Placeholder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715153"/>
            <a:ext cx="548640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71800"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9428583"/>
            <a:ext cx="2971800" cy="496332"/>
          </a:xfrm>
          <a:prstGeom prst="rect">
            <a:avLst/>
          </a:prstGeom>
        </p:spPr>
        <p:txBody>
          <a:bodyPr vert="horz" lIns="91440" tIns="45720" rIns="91440" bIns="45720" rtlCol="0" anchor="b"/>
          <a:lstStyle>
            <a:lvl1pPr algn="r">
              <a:defRPr sz="1200"/>
            </a:lvl1pPr>
          </a:lstStyle>
          <a:p>
            <a:fld id="{12276380-187D-4555-92F2-CE6DE77B9FCF}" type="slidenum">
              <a:rPr lang="en-GB" smtClean="0"/>
              <a:pPr/>
              <a:t>‹#›</a:t>
            </a:fld>
            <a:endParaRPr lang="en-GB" dirty="0"/>
          </a:p>
        </p:txBody>
      </p:sp>
    </p:spTree>
    <p:extLst>
      <p:ext uri="{BB962C8B-B14F-4D97-AF65-F5344CB8AC3E}">
        <p14:creationId xmlns:p14="http://schemas.microsoft.com/office/powerpoint/2010/main" val="2536052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76380-187D-4555-92F2-CE6DE77B9FCF}" type="slidenum">
              <a:rPr lang="en-GB" smtClean="0"/>
              <a:pPr/>
              <a:t>1</a:t>
            </a:fld>
            <a:endParaRPr lang="en-GB" dirty="0"/>
          </a:p>
        </p:txBody>
      </p:sp>
    </p:spTree>
    <p:extLst>
      <p:ext uri="{BB962C8B-B14F-4D97-AF65-F5344CB8AC3E}">
        <p14:creationId xmlns:p14="http://schemas.microsoft.com/office/powerpoint/2010/main" val="3086886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76380-187D-4555-92F2-CE6DE77B9FCF}" type="slidenum">
              <a:rPr lang="en-GB" smtClean="0"/>
              <a:pPr/>
              <a:t>3</a:t>
            </a:fld>
            <a:endParaRPr lang="en-GB" dirty="0"/>
          </a:p>
        </p:txBody>
      </p:sp>
    </p:spTree>
    <p:extLst>
      <p:ext uri="{BB962C8B-B14F-4D97-AF65-F5344CB8AC3E}">
        <p14:creationId xmlns:p14="http://schemas.microsoft.com/office/powerpoint/2010/main" val="2525643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76380-187D-4555-92F2-CE6DE77B9FCF}" type="slidenum">
              <a:rPr lang="en-GB" smtClean="0"/>
              <a:pPr/>
              <a:t>7</a:t>
            </a:fld>
            <a:endParaRPr lang="en-GB" dirty="0"/>
          </a:p>
        </p:txBody>
      </p:sp>
    </p:spTree>
    <p:extLst>
      <p:ext uri="{BB962C8B-B14F-4D97-AF65-F5344CB8AC3E}">
        <p14:creationId xmlns:p14="http://schemas.microsoft.com/office/powerpoint/2010/main" val="39052053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upload.wikimedia.org/wikipedia/en/6/65/Eurojust_logo.svg"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 name="Picture 2" descr="File:Eurojust logo.svg"/>
          <p:cNvPicPr>
            <a:picLocks noChangeAspect="1" noChangeArrowheads="1"/>
          </p:cNvPicPr>
          <p:nvPr userDrawn="1"/>
        </p:nvPicPr>
        <p:blipFill>
          <a:blip r:embed="rId3" cstate="print"/>
          <a:srcRect/>
          <a:stretch>
            <a:fillRect/>
          </a:stretch>
        </p:blipFill>
        <p:spPr bwMode="auto">
          <a:xfrm>
            <a:off x="899592" y="1331766"/>
            <a:ext cx="1728192" cy="1809202"/>
          </a:xfrm>
          <a:prstGeom prst="rect">
            <a:avLst/>
          </a:prstGeom>
          <a:ln>
            <a:noFill/>
          </a:ln>
          <a:effectLst>
            <a:outerShdw blurRad="50800" dist="38100" dir="2700000" algn="tl" rotWithShape="0">
              <a:prstClr val="black">
                <a:alpha val="40000"/>
              </a:prstClr>
            </a:outerShdw>
          </a:effectLst>
        </p:spPr>
      </p:pic>
      <p:sp>
        <p:nvSpPr>
          <p:cNvPr id="5" name="TextBox 4"/>
          <p:cNvSpPr txBox="1"/>
          <p:nvPr userDrawn="1"/>
        </p:nvSpPr>
        <p:spPr>
          <a:xfrm>
            <a:off x="683568" y="3356992"/>
            <a:ext cx="4176464" cy="769441"/>
          </a:xfrm>
          <a:prstGeom prst="rect">
            <a:avLst/>
          </a:prstGeom>
        </p:spPr>
        <p:txBody>
          <a:bodyPr vert="horz" lIns="91440" tIns="45720" rIns="91440" bIns="45720" rtlCol="0" anchor="ctr">
            <a:noAutofit/>
          </a:bodyPr>
          <a:lstStyle/>
          <a:p>
            <a:pPr algn="l" defTabSz="914400" rtl="0" eaLnBrk="1" latinLnBrk="0" hangingPunct="1">
              <a:spcBef>
                <a:spcPct val="0"/>
              </a:spcBef>
              <a:buNone/>
            </a:pPr>
            <a:r>
              <a:rPr lang="en-US" sz="6000" dirty="0" smtClean="0">
                <a:solidFill>
                  <a:schemeClr val="bg1"/>
                </a:solidFill>
                <a:effectLst>
                  <a:outerShdw blurRad="38100" dist="38100" dir="2700000" algn="tl">
                    <a:srgbClr val="000000">
                      <a:alpha val="43137"/>
                    </a:srgbClr>
                  </a:outerShdw>
                </a:effectLst>
                <a:latin typeface="Trebuchet MS" pitchFamily="34" charset="0"/>
                <a:ea typeface="+mj-ea"/>
                <a:cs typeface="Arial" pitchFamily="34" charset="0"/>
              </a:rPr>
              <a:t>Eurojust</a:t>
            </a:r>
            <a:endParaRPr lang="en-IE" sz="6000" kern="1200" dirty="0" smtClean="0">
              <a:solidFill>
                <a:schemeClr val="bg1"/>
              </a:solidFill>
              <a:effectLst>
                <a:outerShdw blurRad="38100" dist="38100" dir="2700000" algn="tl">
                  <a:srgbClr val="000000">
                    <a:alpha val="43137"/>
                  </a:srgbClr>
                </a:outerShdw>
              </a:effectLst>
              <a:latin typeface="Trebuchet MS" pitchFamily="34" charset="0"/>
              <a:ea typeface="+mj-ea"/>
              <a:cs typeface="Arial" pitchFamily="34" charset="0"/>
            </a:endParaRPr>
          </a:p>
        </p:txBody>
      </p:sp>
      <p:sp>
        <p:nvSpPr>
          <p:cNvPr id="6" name="TextBox 5"/>
          <p:cNvSpPr txBox="1"/>
          <p:nvPr userDrawn="1"/>
        </p:nvSpPr>
        <p:spPr>
          <a:xfrm>
            <a:off x="683568" y="4243735"/>
            <a:ext cx="4896544" cy="769441"/>
          </a:xfrm>
          <a:prstGeom prst="rect">
            <a:avLst/>
          </a:prstGeom>
          <a:effectLst>
            <a:glow rad="228600">
              <a:schemeClr val="accent2">
                <a:satMod val="175000"/>
                <a:alpha val="40000"/>
              </a:schemeClr>
            </a:glow>
          </a:effectLst>
        </p:spPr>
        <p:txBody>
          <a:bodyPr vert="horz" lIns="91440" tIns="45720" rIns="91440" bIns="45720" rtlCol="0" anchor="ctr">
            <a:noAutofit/>
          </a:bodyPr>
          <a:lstStyle/>
          <a:p>
            <a:pPr marL="0" indent="0" algn="l" defTabSz="914400" rtl="0" eaLnBrk="1" latinLnBrk="0" hangingPunct="1">
              <a:spcBef>
                <a:spcPct val="20000"/>
              </a:spcBef>
              <a:buFont typeface="Arial" pitchFamily="34" charset="0"/>
              <a:buNone/>
            </a:pPr>
            <a:r>
              <a:rPr lang="en-US" sz="2400" kern="1200" baseline="0" dirty="0" smtClean="0">
                <a:solidFill>
                  <a:schemeClr val="bg1"/>
                </a:solidFill>
                <a:effectLst>
                  <a:outerShdw blurRad="38100" dist="38100" dir="2700000" algn="tl">
                    <a:srgbClr val="000000">
                      <a:alpha val="43137"/>
                    </a:srgbClr>
                  </a:outerShdw>
                </a:effectLst>
                <a:latin typeface="Trebuchet MS" pitchFamily="34" charset="0"/>
                <a:cs typeface="Arial" pitchFamily="34" charset="0"/>
              </a:rPr>
              <a:t>The European Union’s </a:t>
            </a:r>
            <a:br>
              <a:rPr lang="en-US" sz="2400" kern="1200" baseline="0" dirty="0" smtClean="0">
                <a:solidFill>
                  <a:schemeClr val="bg1"/>
                </a:solidFill>
                <a:effectLst>
                  <a:outerShdw blurRad="38100" dist="38100" dir="2700000" algn="tl">
                    <a:srgbClr val="000000">
                      <a:alpha val="43137"/>
                    </a:srgbClr>
                  </a:outerShdw>
                </a:effectLst>
                <a:latin typeface="Trebuchet MS" pitchFamily="34" charset="0"/>
                <a:cs typeface="Arial" pitchFamily="34" charset="0"/>
              </a:rPr>
            </a:br>
            <a:r>
              <a:rPr lang="en-US" sz="2400" kern="1200" baseline="0" dirty="0" smtClean="0">
                <a:solidFill>
                  <a:schemeClr val="bg1"/>
                </a:solidFill>
                <a:effectLst>
                  <a:outerShdw blurRad="38100" dist="38100" dir="2700000" algn="tl">
                    <a:srgbClr val="000000">
                      <a:alpha val="43137"/>
                    </a:srgbClr>
                  </a:outerShdw>
                </a:effectLst>
                <a:latin typeface="Trebuchet MS" pitchFamily="34" charset="0"/>
                <a:cs typeface="Arial" pitchFamily="34" charset="0"/>
              </a:rPr>
              <a:t>Judicial Cooperation Unit</a:t>
            </a:r>
            <a:endParaRPr lang="en-IE" sz="2400" kern="1200" baseline="0" dirty="0">
              <a:solidFill>
                <a:schemeClr val="bg1"/>
              </a:solidFill>
              <a:effectLst>
                <a:outerShdw blurRad="38100" dist="38100" dir="2700000" algn="tl">
                  <a:srgbClr val="000000">
                    <a:alpha val="43137"/>
                  </a:srgbClr>
                </a:outerShdw>
              </a:effectLst>
              <a:latin typeface="Trebuchet MS" pitchFamily="34" charset="0"/>
              <a:cs typeface="Arial" pitchFamily="34" charset="0"/>
            </a:endParaRPr>
          </a:p>
        </p:txBody>
      </p:sp>
      <p:sp>
        <p:nvSpPr>
          <p:cNvPr id="8" name="TextBox 7"/>
          <p:cNvSpPr txBox="1"/>
          <p:nvPr userDrawn="1"/>
        </p:nvSpPr>
        <p:spPr>
          <a:xfrm>
            <a:off x="2966566" y="1610436"/>
            <a:ext cx="5227091" cy="1132764"/>
          </a:xfrm>
          <a:prstGeom prst="rect">
            <a:avLst/>
          </a:prstGeom>
        </p:spPr>
        <p:txBody>
          <a:bodyPr vert="horz" lIns="91440" tIns="45720" rIns="91440" bIns="45720" rtlCol="0" anchor="ctr">
            <a:noAutofit/>
          </a:bodyPr>
          <a:lstStyle/>
          <a:p>
            <a:pPr algn="ctr" defTabSz="914400" rtl="0" eaLnBrk="1" latinLnBrk="0" hangingPunct="1">
              <a:spcBef>
                <a:spcPct val="0"/>
              </a:spcBef>
              <a:buNone/>
            </a:pPr>
            <a:r>
              <a:rPr lang="en-US" sz="8000" dirty="0" smtClean="0">
                <a:solidFill>
                  <a:schemeClr val="bg1"/>
                </a:solidFill>
                <a:effectLst>
                  <a:outerShdw blurRad="38100" dist="38100" dir="2700000" algn="tl">
                    <a:srgbClr val="000000">
                      <a:alpha val="43137"/>
                    </a:srgbClr>
                  </a:outerShdw>
                </a:effectLst>
                <a:latin typeface="Trebuchet MS" pitchFamily="34" charset="0"/>
                <a:ea typeface="+mj-ea"/>
                <a:cs typeface="Arial" pitchFamily="34" charset="0"/>
              </a:rPr>
              <a:t>Welcome</a:t>
            </a:r>
            <a:endParaRPr lang="en-IE" sz="8000" kern="1200" dirty="0" smtClean="0">
              <a:solidFill>
                <a:schemeClr val="bg1"/>
              </a:solidFill>
              <a:effectLst>
                <a:outerShdw blurRad="38100" dist="38100" dir="2700000" algn="tl">
                  <a:srgbClr val="000000">
                    <a:alpha val="43137"/>
                  </a:srgbClr>
                </a:outerShdw>
              </a:effectLst>
              <a:latin typeface="Trebuchet MS" pitchFamily="34" charset="0"/>
              <a:ea typeface="+mj-ea"/>
              <a:cs typeface="Arial" pitchFamily="34"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954F499-0416-4139-B57A-0920F2DFEEF5}" type="datetime1">
              <a:rPr lang="en-GB" smtClean="0"/>
              <a:t>04/06/2021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6139CD9-B6A6-4219-B9B0-2197EE2558CC}"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a:defRPr/>
            </a:pPr>
            <a:fld id="{D11738EA-0E20-4DAA-B87A-6A683593B437}" type="datetime1">
              <a:rPr lang="en-GB" smtClean="0"/>
              <a:t>04/06/2021</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4EC8552F-2D79-4050-BB08-62704F6A91BA}" type="slidenum">
              <a:rPr lang="en-GB" smtClean="0"/>
              <a:pPr>
                <a:defRPr/>
              </a:pPr>
              <a:t>‹#›</a:t>
            </a:fld>
            <a:endParaRPr lang="en-GB"/>
          </a:p>
        </p:txBody>
      </p:sp>
    </p:spTree>
    <p:extLst>
      <p:ext uri="{BB962C8B-B14F-4D97-AF65-F5344CB8AC3E}">
        <p14:creationId xmlns:p14="http://schemas.microsoft.com/office/powerpoint/2010/main" val="1037170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AA5EC85-F7EC-411C-B1E7-AEB6CC3B7012}" type="datetime1">
              <a:rPr lang="en-GB" smtClean="0"/>
              <a:t>04/06/2021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139CD9-B6A6-4219-B9B0-2197EE2558CC}" type="slidenum">
              <a:rPr lang="en-US" smtClean="0"/>
              <a:pPr/>
              <a:t>‹#›</a:t>
            </a:fld>
            <a:endParaRPr lang="en-US" dirty="0"/>
          </a:p>
        </p:txBody>
      </p:sp>
    </p:spTree>
    <p:extLst>
      <p:ext uri="{BB962C8B-B14F-4D97-AF65-F5344CB8AC3E}">
        <p14:creationId xmlns:p14="http://schemas.microsoft.com/office/powerpoint/2010/main" val="3734696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C9B5DB7-CC9B-407D-93D3-99B634B36B74}" type="datetime1">
              <a:rPr lang="en-GB" smtClean="0"/>
              <a:t>04/06/2021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139CD9-B6A6-4219-B9B0-2197EE2558CC}" type="slidenum">
              <a:rPr lang="en-US" smtClean="0"/>
              <a:pPr/>
              <a:t>‹#›</a:t>
            </a:fld>
            <a:endParaRPr lang="en-US" dirty="0"/>
          </a:p>
        </p:txBody>
      </p:sp>
    </p:spTree>
    <p:extLst>
      <p:ext uri="{BB962C8B-B14F-4D97-AF65-F5344CB8AC3E}">
        <p14:creationId xmlns:p14="http://schemas.microsoft.com/office/powerpoint/2010/main" val="2530645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E9DBDB-28B3-49A0-AD52-6B0CA20B6877}" type="datetime1">
              <a:rPr lang="en-GB" smtClean="0"/>
              <a:t>04/06/2021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139CD9-B6A6-4219-B9B0-2197EE2558CC}" type="slidenum">
              <a:rPr lang="en-US" smtClean="0"/>
              <a:pPr/>
              <a:t>‹#›</a:t>
            </a:fld>
            <a:endParaRPr lang="en-US" dirty="0"/>
          </a:p>
        </p:txBody>
      </p:sp>
    </p:spTree>
    <p:extLst>
      <p:ext uri="{BB962C8B-B14F-4D97-AF65-F5344CB8AC3E}">
        <p14:creationId xmlns:p14="http://schemas.microsoft.com/office/powerpoint/2010/main" val="3954590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09C7EE3-3EB5-49EF-A626-9D0180876C46}" type="datetime1">
              <a:rPr lang="en-GB" smtClean="0"/>
              <a:t>04/06/2021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139CD9-B6A6-4219-B9B0-2197EE2558CC}" type="slidenum">
              <a:rPr lang="en-US" smtClean="0"/>
              <a:pPr/>
              <a:t>‹#›</a:t>
            </a:fld>
            <a:endParaRPr lang="en-US" dirty="0"/>
          </a:p>
        </p:txBody>
      </p:sp>
    </p:spTree>
    <p:extLst>
      <p:ext uri="{BB962C8B-B14F-4D97-AF65-F5344CB8AC3E}">
        <p14:creationId xmlns:p14="http://schemas.microsoft.com/office/powerpoint/2010/main" val="1868381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C43F0DF-BA64-445E-8B9D-B791B2CF5E5D}" type="datetime1">
              <a:rPr lang="en-GB" smtClean="0"/>
              <a:t>04/06/2021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6139CD9-B6A6-4219-B9B0-2197EE2558CC}" type="slidenum">
              <a:rPr lang="en-US" smtClean="0"/>
              <a:pPr/>
              <a:t>‹#›</a:t>
            </a:fld>
            <a:endParaRPr lang="en-US" dirty="0"/>
          </a:p>
        </p:txBody>
      </p:sp>
    </p:spTree>
    <p:extLst>
      <p:ext uri="{BB962C8B-B14F-4D97-AF65-F5344CB8AC3E}">
        <p14:creationId xmlns:p14="http://schemas.microsoft.com/office/powerpoint/2010/main" val="39813167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78D297F-7AE3-49B6-A162-A21004993CDF}" type="datetime1">
              <a:rPr lang="en-GB" smtClean="0"/>
              <a:t>04/06/2021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6139CD9-B6A6-4219-B9B0-2197EE2558CC}" type="slidenum">
              <a:rPr lang="en-US" smtClean="0"/>
              <a:pPr/>
              <a:t>‹#›</a:t>
            </a:fld>
            <a:endParaRPr lang="en-US" dirty="0"/>
          </a:p>
        </p:txBody>
      </p:sp>
    </p:spTree>
    <p:extLst>
      <p:ext uri="{BB962C8B-B14F-4D97-AF65-F5344CB8AC3E}">
        <p14:creationId xmlns:p14="http://schemas.microsoft.com/office/powerpoint/2010/main" val="2978080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AF6A4F-EC62-4585-B022-2156F98C60D7}" type="datetime1">
              <a:rPr lang="en-GB" smtClean="0"/>
              <a:t>04/06/2021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6139CD9-B6A6-4219-B9B0-2197EE2558CC}" type="slidenum">
              <a:rPr lang="en-US" smtClean="0"/>
              <a:pPr/>
              <a:t>‹#›</a:t>
            </a:fld>
            <a:endParaRPr lang="en-US" dirty="0"/>
          </a:p>
        </p:txBody>
      </p:sp>
    </p:spTree>
    <p:extLst>
      <p:ext uri="{BB962C8B-B14F-4D97-AF65-F5344CB8AC3E}">
        <p14:creationId xmlns:p14="http://schemas.microsoft.com/office/powerpoint/2010/main" val="20730493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AA6EAD-2965-458E-9A4A-1F4FDD05F2C2}" type="datetime1">
              <a:rPr lang="en-GB" smtClean="0"/>
              <a:t>04/06/2021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139CD9-B6A6-4219-B9B0-2197EE2558CC}" type="slidenum">
              <a:rPr lang="en-US" smtClean="0"/>
              <a:pPr/>
              <a:t>‹#›</a:t>
            </a:fld>
            <a:endParaRPr lang="en-US" dirty="0"/>
          </a:p>
        </p:txBody>
      </p:sp>
    </p:spTree>
    <p:extLst>
      <p:ext uri="{BB962C8B-B14F-4D97-AF65-F5344CB8AC3E}">
        <p14:creationId xmlns:p14="http://schemas.microsoft.com/office/powerpoint/2010/main" val="3809152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Joint Event Open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2183642"/>
            <a:ext cx="7772400" cy="3002507"/>
          </a:xfrm>
        </p:spPr>
        <p:txBody>
          <a:bodyPr anchor="t"/>
          <a:lstStyle>
            <a:lvl1pPr algn="l">
              <a:defRPr sz="4000" b="1" cap="all" baseline="0"/>
            </a:lvl1pPr>
          </a:lstStyle>
          <a:p>
            <a:r>
              <a:rPr lang="en-US" dirty="0" smtClean="0"/>
              <a:t>Click to type The name of this event</a:t>
            </a:r>
            <a:endParaRPr lang="en-US" dirty="0"/>
          </a:p>
        </p:txBody>
      </p:sp>
      <p:sp>
        <p:nvSpPr>
          <p:cNvPr id="3" name="Text Placeholder 2"/>
          <p:cNvSpPr>
            <a:spLocks noGrp="1"/>
          </p:cNvSpPr>
          <p:nvPr>
            <p:ph type="body" idx="1" hasCustomPrompt="1"/>
          </p:nvPr>
        </p:nvSpPr>
        <p:spPr>
          <a:xfrm>
            <a:off x="685800" y="5186149"/>
            <a:ext cx="7772400" cy="880771"/>
          </a:xfrm>
        </p:spPr>
        <p:txBody>
          <a:bodyPr anchor="b" anchorCtr="0"/>
          <a:lstStyle>
            <a:lvl1pPr marL="0" indent="0" algn="r">
              <a:buNone/>
              <a:defRPr sz="2000" baseline="0">
                <a:solidFill>
                  <a:schemeClr val="bg1"/>
                </a:solidFill>
                <a:effectLst>
                  <a:outerShdw blurRad="38100" dist="38100" dir="2700000" algn="tl">
                    <a:srgbClr val="000000">
                      <a:alpha val="43137"/>
                    </a:srgbClr>
                  </a:outerShdw>
                </a:effectLst>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type the location and date of event</a:t>
            </a:r>
          </a:p>
        </p:txBody>
      </p:sp>
      <p:sp>
        <p:nvSpPr>
          <p:cNvPr id="7" name="Rectangle 6"/>
          <p:cNvSpPr/>
          <p:nvPr userDrawn="1"/>
        </p:nvSpPr>
        <p:spPr>
          <a:xfrm>
            <a:off x="0" y="0"/>
            <a:ext cx="9144000" cy="2420888"/>
          </a:xfrm>
          <a:prstGeom prst="rect">
            <a:avLst/>
          </a:prstGeom>
          <a:gradFill flip="none" rotWithShape="1">
            <a:gsLst>
              <a:gs pos="44000">
                <a:schemeClr val="bg1"/>
              </a:gs>
              <a:gs pos="81000">
                <a:schemeClr val="bg1">
                  <a:alpha val="2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AB4DCC-6376-4AEE-A930-AB95EA305AC4}" type="datetime1">
              <a:rPr lang="en-GB" smtClean="0"/>
              <a:t>04/06/2021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139CD9-B6A6-4219-B9B0-2197EE2558CC}" type="slidenum">
              <a:rPr lang="en-US" smtClean="0"/>
              <a:pPr/>
              <a:t>‹#›</a:t>
            </a:fld>
            <a:endParaRPr lang="en-US" dirty="0"/>
          </a:p>
        </p:txBody>
      </p:sp>
    </p:spTree>
    <p:extLst>
      <p:ext uri="{BB962C8B-B14F-4D97-AF65-F5344CB8AC3E}">
        <p14:creationId xmlns:p14="http://schemas.microsoft.com/office/powerpoint/2010/main" val="23152179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FCB6E26-AB54-415F-A7D1-EB51980CCFAD}" type="datetime1">
              <a:rPr lang="en-GB" smtClean="0"/>
              <a:t>04/06/2021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139CD9-B6A6-4219-B9B0-2197EE2558CC}" type="slidenum">
              <a:rPr lang="en-US" smtClean="0"/>
              <a:pPr/>
              <a:t>‹#›</a:t>
            </a:fld>
            <a:endParaRPr lang="en-US" dirty="0"/>
          </a:p>
        </p:txBody>
      </p:sp>
    </p:spTree>
    <p:extLst>
      <p:ext uri="{BB962C8B-B14F-4D97-AF65-F5344CB8AC3E}">
        <p14:creationId xmlns:p14="http://schemas.microsoft.com/office/powerpoint/2010/main" val="3311783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8448ACF-9F79-4F75-B738-107ACCD01B22}" type="datetime1">
              <a:rPr lang="en-GB" smtClean="0"/>
              <a:t>04/06/2021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139CD9-B6A6-4219-B9B0-2197EE2558CC}" type="slidenum">
              <a:rPr lang="en-US" smtClean="0"/>
              <a:pPr/>
              <a:t>‹#›</a:t>
            </a:fld>
            <a:endParaRPr lang="en-US" dirty="0"/>
          </a:p>
        </p:txBody>
      </p:sp>
    </p:spTree>
    <p:extLst>
      <p:ext uri="{BB962C8B-B14F-4D97-AF65-F5344CB8AC3E}">
        <p14:creationId xmlns:p14="http://schemas.microsoft.com/office/powerpoint/2010/main" val="3000889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2144837"/>
            <a:ext cx="7772400" cy="1362075"/>
          </a:xfrm>
        </p:spPr>
        <p:txBody>
          <a:bodyPr anchor="t"/>
          <a:lstStyle>
            <a:lvl1pPr algn="l">
              <a:defRPr sz="4000" b="1" cap="all" baseline="0"/>
            </a:lvl1pPr>
          </a:lstStyle>
          <a:p>
            <a:r>
              <a:rPr lang="en-US" dirty="0" smtClean="0"/>
              <a:t>Click to type The title for this presentation</a:t>
            </a:r>
            <a:endParaRPr lang="en-US" dirty="0"/>
          </a:p>
        </p:txBody>
      </p:sp>
      <p:sp>
        <p:nvSpPr>
          <p:cNvPr id="3" name="Text Placeholder 2"/>
          <p:cNvSpPr>
            <a:spLocks noGrp="1"/>
          </p:cNvSpPr>
          <p:nvPr>
            <p:ph type="body" idx="1" hasCustomPrompt="1"/>
          </p:nvPr>
        </p:nvSpPr>
        <p:spPr>
          <a:xfrm>
            <a:off x="685800" y="3512989"/>
            <a:ext cx="7772400" cy="1500187"/>
          </a:xfrm>
        </p:spPr>
        <p:txBody>
          <a:bodyPr anchor="b" anchorCtr="0"/>
          <a:lstStyle>
            <a:lvl1pPr marL="0" indent="0" algn="r">
              <a:buNone/>
              <a:defRPr sz="2000" baseline="0">
                <a:solidFill>
                  <a:schemeClr val="bg1"/>
                </a:solidFill>
                <a:effectLst>
                  <a:outerShdw blurRad="38100" dist="38100" dir="2700000" algn="tl">
                    <a:srgbClr val="000000">
                      <a:alpha val="43137"/>
                    </a:srgbClr>
                  </a:outerShdw>
                </a:effectLst>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type your name and job title</a:t>
            </a:r>
          </a:p>
        </p:txBody>
      </p:sp>
      <p:sp>
        <p:nvSpPr>
          <p:cNvPr id="4" name="Date Placeholder 3"/>
          <p:cNvSpPr>
            <a:spLocks noGrp="1"/>
          </p:cNvSpPr>
          <p:nvPr>
            <p:ph type="dt" sz="half" idx="10"/>
          </p:nvPr>
        </p:nvSpPr>
        <p:spPr/>
        <p:txBody>
          <a:bodyPr/>
          <a:lstStyle/>
          <a:p>
            <a:fld id="{BEC7F255-3888-4A78-B21D-73E60A951568}" type="datetime1">
              <a:rPr lang="en-GB" smtClean="0"/>
              <a:t>04/06/2021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139CD9-B6A6-4219-B9B0-2197EE2558C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268414"/>
            <a:ext cx="8229600" cy="4857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59794E-47FE-4B13-94D0-758B0F10E4C8}" type="datetime1">
              <a:rPr lang="en-GB" smtClean="0"/>
              <a:t>04/06/2021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139CD9-B6A6-4219-B9B0-2197EE2558C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8414"/>
            <a:ext cx="40386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68414"/>
            <a:ext cx="40386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9D3A38B-F7C7-4BD7-A5F5-845041B06C75}" type="datetime1">
              <a:rPr lang="en-GB" smtClean="0"/>
              <a:t>04/06/2021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139CD9-B6A6-4219-B9B0-2197EE2558C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268413"/>
            <a:ext cx="4040188" cy="72042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989138"/>
            <a:ext cx="4040188" cy="4137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268413"/>
            <a:ext cx="4041775" cy="7207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89138"/>
            <a:ext cx="4041775" cy="4137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379DE7D-C09C-40C5-A9E4-4B394B1F36FF}" type="datetime1">
              <a:rPr lang="en-GB" smtClean="0"/>
              <a:t>04/06/2021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6139CD9-B6A6-4219-B9B0-2197EE2558C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2F99923C-3F88-439D-BD3F-F1796FAB3E8B}" type="datetime1">
              <a:rPr lang="en-GB" smtClean="0"/>
              <a:t>04/06/2021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6139CD9-B6A6-4219-B9B0-2197EE2558C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7544" y="1268413"/>
            <a:ext cx="7920880" cy="49688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467544" y="5661248"/>
            <a:ext cx="7920880" cy="576064"/>
          </a:xfrm>
          <a:solidFill>
            <a:srgbClr val="000000">
              <a:alpha val="50196"/>
            </a:srgbClr>
          </a:solidFill>
        </p:spPr>
        <p:txBody>
          <a:bodyPr anchor="ctr" anchorCtr="0"/>
          <a:lstStyle>
            <a:lvl1pPr marL="0" indent="0" algn="ctr">
              <a:buNone/>
              <a:defRPr sz="1400" baseline="0">
                <a:solidFill>
                  <a:srgbClr val="FFFFFF"/>
                </a:solidFill>
                <a:effectLst>
                  <a:outerShdw blurRad="38100" dist="38100" dir="2700000" algn="tl">
                    <a:srgbClr val="000000">
                      <a:alpha val="43137"/>
                    </a:srgbClr>
                  </a:outerShdw>
                </a:effectLst>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the picture caption</a:t>
            </a:r>
          </a:p>
        </p:txBody>
      </p:sp>
      <p:sp>
        <p:nvSpPr>
          <p:cNvPr id="5" name="Date Placeholder 4"/>
          <p:cNvSpPr>
            <a:spLocks noGrp="1"/>
          </p:cNvSpPr>
          <p:nvPr>
            <p:ph type="dt" sz="half" idx="10"/>
          </p:nvPr>
        </p:nvSpPr>
        <p:spPr/>
        <p:txBody>
          <a:bodyPr/>
          <a:lstStyle/>
          <a:p>
            <a:fld id="{0D69A432-60C9-4D89-89AD-57E86AA81231}" type="datetime1">
              <a:rPr lang="en-GB" smtClean="0"/>
              <a:t>04/06/2021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139CD9-B6A6-4219-B9B0-2197EE2558CC}" type="slidenum">
              <a:rPr lang="en-US" smtClean="0"/>
              <a:pPr/>
              <a:t>‹#›</a:t>
            </a:fld>
            <a:endParaRPr lang="en-US" dirty="0"/>
          </a:p>
        </p:txBody>
      </p:sp>
      <p:sp>
        <p:nvSpPr>
          <p:cNvPr id="9" name="Title 8"/>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Information">
    <p:spTree>
      <p:nvGrpSpPr>
        <p:cNvPr id="1" name=""/>
        <p:cNvGrpSpPr/>
        <p:nvPr/>
      </p:nvGrpSpPr>
      <p:grpSpPr>
        <a:xfrm>
          <a:off x="0" y="0"/>
          <a:ext cx="0" cy="0"/>
          <a:chOff x="0" y="0"/>
          <a:chExt cx="0" cy="0"/>
        </a:xfrm>
      </p:grpSpPr>
      <p:sp>
        <p:nvSpPr>
          <p:cNvPr id="6" name="Date Placeholder 2"/>
          <p:cNvSpPr>
            <a:spLocks noGrp="1"/>
          </p:cNvSpPr>
          <p:nvPr>
            <p:ph type="dt" sz="half" idx="10"/>
          </p:nvPr>
        </p:nvSpPr>
        <p:spPr>
          <a:xfrm>
            <a:off x="457200" y="6356350"/>
            <a:ext cx="1090464" cy="365125"/>
          </a:xfrm>
        </p:spPr>
        <p:txBody>
          <a:bodyPr/>
          <a:lstStyle/>
          <a:p>
            <a:fld id="{B5866E96-7B9D-44F1-BD6C-D869370365C0}" type="datetime1">
              <a:rPr lang="en-GB" smtClean="0"/>
              <a:t>04/06/2021</a:t>
            </a:fld>
            <a:endParaRPr lang="en-US" dirty="0"/>
          </a:p>
        </p:txBody>
      </p:sp>
      <p:sp>
        <p:nvSpPr>
          <p:cNvPr id="7" name="Footer Placeholder 3"/>
          <p:cNvSpPr>
            <a:spLocks noGrp="1"/>
          </p:cNvSpPr>
          <p:nvPr>
            <p:ph type="ftr" sz="quarter" idx="11"/>
          </p:nvPr>
        </p:nvSpPr>
        <p:spPr>
          <a:xfrm>
            <a:off x="1691680" y="6356350"/>
            <a:ext cx="5760640" cy="365125"/>
          </a:xfrm>
        </p:spPr>
        <p:txBody>
          <a:bodyPr/>
          <a:lstStyle/>
          <a:p>
            <a:endParaRPr lang="en-US" dirty="0"/>
          </a:p>
        </p:txBody>
      </p:sp>
      <p:sp>
        <p:nvSpPr>
          <p:cNvPr id="8" name="Slide Number Placeholder 4"/>
          <p:cNvSpPr>
            <a:spLocks noGrp="1"/>
          </p:cNvSpPr>
          <p:nvPr>
            <p:ph type="sldNum" sz="quarter" idx="12"/>
          </p:nvPr>
        </p:nvSpPr>
        <p:spPr>
          <a:xfrm>
            <a:off x="7596336" y="6356350"/>
            <a:ext cx="792088" cy="365125"/>
          </a:xfrm>
        </p:spPr>
        <p:txBody>
          <a:bodyPr/>
          <a:lstStyle/>
          <a:p>
            <a:fld id="{D5BBC35B-A44B-4119-B8DA-DE9E3DFADA20}" type="slidenum">
              <a:rPr lang="en-US" smtClean="0"/>
              <a:pPr/>
              <a:t>‹#›</a:t>
            </a:fld>
            <a:endParaRPr lang="en-US" dirty="0"/>
          </a:p>
        </p:txBody>
      </p:sp>
      <p:sp>
        <p:nvSpPr>
          <p:cNvPr id="9" name="TextBox 8"/>
          <p:cNvSpPr txBox="1"/>
          <p:nvPr userDrawn="1"/>
        </p:nvSpPr>
        <p:spPr>
          <a:xfrm>
            <a:off x="611560" y="5733256"/>
            <a:ext cx="7920880" cy="400110"/>
          </a:xfrm>
          <a:prstGeom prst="rect">
            <a:avLst/>
          </a:prstGeom>
        </p:spPr>
        <p:txBody>
          <a:bodyPr vert="horz" lIns="91440" tIns="45720" rIns="91440" bIns="45720" rtlCol="0" anchor="ctr">
            <a:normAutofit/>
          </a:bodyPr>
          <a:lstStyle/>
          <a:p>
            <a:pPr marL="0" marR="0" lvl="3"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000" kern="1200" baseline="0" dirty="0" smtClean="0">
                <a:solidFill>
                  <a:srgbClr val="000099"/>
                </a:solidFill>
                <a:latin typeface="+mj-lt"/>
                <a:ea typeface="+mn-ea"/>
                <a:cs typeface="Arial" pitchFamily="34" charset="0"/>
              </a:rPr>
              <a:t>www.eurojust.europa.eu</a:t>
            </a:r>
            <a:endParaRPr lang="en-IE" sz="2000" kern="1200" baseline="0" dirty="0" smtClean="0">
              <a:solidFill>
                <a:srgbClr val="000099"/>
              </a:solidFill>
              <a:latin typeface="+mj-lt"/>
              <a:ea typeface="+mn-ea"/>
              <a:cs typeface="Arial" pitchFamily="34" charset="0"/>
            </a:endParaRPr>
          </a:p>
        </p:txBody>
      </p:sp>
      <p:pic>
        <p:nvPicPr>
          <p:cNvPr id="10" name="Picture 4" descr="File:Eurojust logo.svg">
            <a:hlinkClick r:id="rId2"/>
          </p:cNvPr>
          <p:cNvPicPr>
            <a:picLocks noChangeAspect="1" noChangeArrowheads="1"/>
          </p:cNvPicPr>
          <p:nvPr userDrawn="1"/>
        </p:nvPicPr>
        <p:blipFill>
          <a:blip r:embed="rId3" cstate="print"/>
          <a:srcRect/>
          <a:stretch>
            <a:fillRect/>
          </a:stretch>
        </p:blipFill>
        <p:spPr bwMode="auto">
          <a:xfrm>
            <a:off x="4103949" y="4725144"/>
            <a:ext cx="936103" cy="979983"/>
          </a:xfrm>
          <a:prstGeom prst="rect">
            <a:avLst/>
          </a:prstGeom>
          <a:ln>
            <a:noFill/>
          </a:ln>
          <a:effectLst/>
        </p:spPr>
      </p:pic>
      <p:sp>
        <p:nvSpPr>
          <p:cNvPr id="11" name="Text Placeholder 38"/>
          <p:cNvSpPr>
            <a:spLocks noGrp="1"/>
          </p:cNvSpPr>
          <p:nvPr>
            <p:ph type="body" sz="quarter" idx="13" hasCustomPrompt="1"/>
          </p:nvPr>
        </p:nvSpPr>
        <p:spPr>
          <a:xfrm>
            <a:off x="611982" y="1700809"/>
            <a:ext cx="7920037" cy="576063"/>
          </a:xfrm>
        </p:spPr>
        <p:txBody>
          <a:bodyPr/>
          <a:lstStyle>
            <a:lvl1pPr marL="0" indent="0" algn="ctr">
              <a:buNone/>
              <a:defRPr b="1"/>
            </a:lvl1pPr>
            <a:lvl2pPr marL="0" indent="0" algn="ctr">
              <a:buNone/>
              <a:defRPr/>
            </a:lvl2pPr>
            <a:lvl3pPr marL="0" indent="0" algn="ctr">
              <a:spcBef>
                <a:spcPts val="1800"/>
              </a:spcBef>
              <a:buNone/>
              <a:defRPr/>
            </a:lvl3pPr>
            <a:lvl4pPr marL="0" indent="0" algn="ctr">
              <a:buNone/>
              <a:defRPr/>
            </a:lvl4pPr>
            <a:lvl5pPr marL="0" indent="0" algn="ctr">
              <a:buNone/>
              <a:defRPr/>
            </a:lvl5pPr>
          </a:lstStyle>
          <a:p>
            <a:pPr lvl="0"/>
            <a:r>
              <a:rPr lang="en-US" dirty="0" smtClean="0"/>
              <a:t>Type your name here</a:t>
            </a:r>
          </a:p>
        </p:txBody>
      </p:sp>
      <p:sp>
        <p:nvSpPr>
          <p:cNvPr id="12" name="Rectangle 11"/>
          <p:cNvSpPr/>
          <p:nvPr userDrawn="1"/>
        </p:nvSpPr>
        <p:spPr>
          <a:xfrm>
            <a:off x="8460432" y="6093296"/>
            <a:ext cx="683568" cy="764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 Placeholder 11"/>
          <p:cNvSpPr>
            <a:spLocks noGrp="1"/>
          </p:cNvSpPr>
          <p:nvPr>
            <p:ph type="body" sz="quarter" idx="14" hasCustomPrompt="1"/>
          </p:nvPr>
        </p:nvSpPr>
        <p:spPr>
          <a:xfrm>
            <a:off x="611560" y="2276872"/>
            <a:ext cx="7920880" cy="504825"/>
          </a:xfrm>
        </p:spPr>
        <p:txBody>
          <a:bodyPr>
            <a:noAutofit/>
          </a:bodyPr>
          <a:lstStyle>
            <a:lvl1pPr algn="ctr">
              <a:buNone/>
              <a:defRPr sz="2800"/>
            </a:lvl1pPr>
            <a:lvl2pPr>
              <a:buNone/>
              <a:defRPr/>
            </a:lvl2pPr>
            <a:lvl3pPr>
              <a:buNone/>
              <a:defRPr/>
            </a:lvl3pPr>
            <a:lvl4pPr>
              <a:buNone/>
              <a:defRPr/>
            </a:lvl4pPr>
            <a:lvl5pPr>
              <a:buNone/>
              <a:defRPr/>
            </a:lvl5pPr>
          </a:lstStyle>
          <a:p>
            <a:pPr lvl="0"/>
            <a:r>
              <a:rPr lang="en-US" dirty="0" smtClean="0"/>
              <a:t>Type your job title here</a:t>
            </a:r>
          </a:p>
        </p:txBody>
      </p:sp>
      <p:sp>
        <p:nvSpPr>
          <p:cNvPr id="14" name="Text Placeholder 11"/>
          <p:cNvSpPr>
            <a:spLocks noGrp="1"/>
          </p:cNvSpPr>
          <p:nvPr>
            <p:ph type="body" sz="quarter" idx="15" hasCustomPrompt="1"/>
          </p:nvPr>
        </p:nvSpPr>
        <p:spPr>
          <a:xfrm>
            <a:off x="611560" y="3212207"/>
            <a:ext cx="7920880" cy="504825"/>
          </a:xfrm>
        </p:spPr>
        <p:txBody>
          <a:bodyPr>
            <a:noAutofit/>
          </a:bodyPr>
          <a:lstStyle>
            <a:lvl1pPr algn="ctr">
              <a:buNone/>
              <a:defRPr sz="2400"/>
            </a:lvl1pPr>
            <a:lvl2pPr>
              <a:buNone/>
              <a:defRPr/>
            </a:lvl2pPr>
            <a:lvl3pPr>
              <a:buNone/>
              <a:defRPr/>
            </a:lvl3pPr>
            <a:lvl4pPr>
              <a:buNone/>
              <a:defRPr/>
            </a:lvl4pPr>
            <a:lvl5pPr>
              <a:buNone/>
              <a:defRPr/>
            </a:lvl5pPr>
          </a:lstStyle>
          <a:p>
            <a:pPr lvl="0"/>
            <a:r>
              <a:rPr lang="en-US" dirty="0" smtClean="0"/>
              <a:t>Type your email address here</a:t>
            </a:r>
          </a:p>
        </p:txBody>
      </p:sp>
      <p:sp>
        <p:nvSpPr>
          <p:cNvPr id="15" name="Text Placeholder 11"/>
          <p:cNvSpPr>
            <a:spLocks noGrp="1"/>
          </p:cNvSpPr>
          <p:nvPr>
            <p:ph type="body" sz="quarter" idx="16" hasCustomPrompt="1"/>
          </p:nvPr>
        </p:nvSpPr>
        <p:spPr>
          <a:xfrm>
            <a:off x="611560" y="3716263"/>
            <a:ext cx="7920880" cy="504825"/>
          </a:xfrm>
        </p:spPr>
        <p:txBody>
          <a:bodyPr>
            <a:noAutofit/>
          </a:bodyPr>
          <a:lstStyle>
            <a:lvl1pPr algn="ctr">
              <a:buNone/>
              <a:defRPr sz="2400" baseline="0"/>
            </a:lvl1pPr>
            <a:lvl2pPr>
              <a:buNone/>
              <a:defRPr/>
            </a:lvl2pPr>
            <a:lvl3pPr>
              <a:buNone/>
              <a:defRPr/>
            </a:lvl3pPr>
            <a:lvl4pPr>
              <a:buNone/>
              <a:defRPr/>
            </a:lvl4pPr>
            <a:lvl5pPr>
              <a:buNone/>
              <a:defRPr/>
            </a:lvl5pPr>
          </a:lstStyle>
          <a:p>
            <a:pPr lvl="0"/>
            <a:r>
              <a:rPr lang="en-US" dirty="0" smtClean="0"/>
              <a:t>Type your contact number here</a:t>
            </a:r>
          </a:p>
        </p:txBody>
      </p:sp>
      <p:sp>
        <p:nvSpPr>
          <p:cNvPr id="16" name="TextBox 15"/>
          <p:cNvSpPr txBox="1"/>
          <p:nvPr userDrawn="1"/>
        </p:nvSpPr>
        <p:spPr>
          <a:xfrm>
            <a:off x="467544" y="0"/>
            <a:ext cx="8208912" cy="1124744"/>
          </a:xfrm>
          <a:prstGeom prst="rect">
            <a:avLst/>
          </a:prstGeom>
        </p:spPr>
        <p:txBody>
          <a:bodyPr vert="horz" lIns="91440" tIns="45720" rIns="91440" bIns="45720" rtlCol="0" anchor="ctr">
            <a:normAutofit/>
          </a:bodyPr>
          <a:lstStyle/>
          <a:p>
            <a:pPr algn="l" defTabSz="914400" rtl="0" eaLnBrk="1" latinLnBrk="0" hangingPunct="1">
              <a:lnSpc>
                <a:spcPts val="4400"/>
              </a:lnSpc>
              <a:spcBef>
                <a:spcPct val="0"/>
              </a:spcBef>
              <a:buNone/>
            </a:pPr>
            <a:endParaRPr lang="en-GB" sz="3800" kern="1200" dirty="0" smtClean="0">
              <a:solidFill>
                <a:schemeClr val="bg1"/>
              </a:solidFill>
              <a:effectLst>
                <a:outerShdw blurRad="38100" dist="38100" dir="2700000" algn="tl">
                  <a:srgbClr val="000000">
                    <a:alpha val="43137"/>
                  </a:srgbClr>
                </a:outerShdw>
              </a:effectLst>
              <a:latin typeface="+mj-lt"/>
              <a:ea typeface="+mj-ea"/>
              <a:cs typeface="+mj-cs"/>
            </a:endParaRPr>
          </a:p>
        </p:txBody>
      </p:sp>
      <p:sp>
        <p:nvSpPr>
          <p:cNvPr id="18" name="TextBox 17"/>
          <p:cNvSpPr txBox="1"/>
          <p:nvPr userDrawn="1"/>
        </p:nvSpPr>
        <p:spPr>
          <a:xfrm>
            <a:off x="450367" y="0"/>
            <a:ext cx="8236433" cy="1124744"/>
          </a:xfrm>
          <a:prstGeom prst="rect">
            <a:avLst/>
          </a:prstGeom>
        </p:spPr>
        <p:txBody>
          <a:bodyPr vert="horz" lIns="91440" tIns="45720" rIns="91440" bIns="45720" rtlCol="0" anchor="ctr">
            <a:normAutofit/>
          </a:bodyPr>
          <a:lstStyle/>
          <a:p>
            <a:pPr algn="l" defTabSz="914400" rtl="0" eaLnBrk="1" latinLnBrk="0" hangingPunct="1">
              <a:lnSpc>
                <a:spcPts val="4400"/>
              </a:lnSpc>
              <a:spcBef>
                <a:spcPct val="0"/>
              </a:spcBef>
              <a:buNone/>
            </a:pPr>
            <a:r>
              <a:rPr lang="en-GB" sz="3800" kern="1200" dirty="0" smtClean="0">
                <a:solidFill>
                  <a:schemeClr val="bg1"/>
                </a:solidFill>
                <a:effectLst>
                  <a:outerShdw blurRad="38100" dist="38100" dir="2700000" algn="tl">
                    <a:srgbClr val="000000">
                      <a:alpha val="43137"/>
                    </a:srgbClr>
                  </a:outerShdw>
                </a:effectLst>
                <a:latin typeface="+mj-lt"/>
                <a:ea typeface="+mj-ea"/>
                <a:cs typeface="+mj-cs"/>
              </a:rPr>
              <a:t>Contact Information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1247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68760"/>
            <a:ext cx="8229600" cy="485740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1090464" cy="365125"/>
          </a:xfrm>
          <a:prstGeom prst="rect">
            <a:avLst/>
          </a:prstGeom>
        </p:spPr>
        <p:txBody>
          <a:bodyPr vert="horz" lIns="91440" tIns="45720" rIns="91440" bIns="45720" rtlCol="0" anchor="ctr"/>
          <a:lstStyle>
            <a:lvl1pPr algn="l">
              <a:defRPr sz="1100">
                <a:solidFill>
                  <a:schemeClr val="bg1">
                    <a:lumMod val="65000"/>
                  </a:schemeClr>
                </a:solidFill>
                <a:latin typeface="+mj-lt"/>
              </a:defRPr>
            </a:lvl1pPr>
          </a:lstStyle>
          <a:p>
            <a:fld id="{21A4901F-4E8F-4EE9-B7B7-CB24C0CE41E2}" type="datetime1">
              <a:rPr lang="en-GB" smtClean="0"/>
              <a:t>04/06/2021</a:t>
            </a:fld>
            <a:endParaRPr lang="en-US" dirty="0"/>
          </a:p>
        </p:txBody>
      </p:sp>
      <p:sp>
        <p:nvSpPr>
          <p:cNvPr id="5" name="Footer Placeholder 4"/>
          <p:cNvSpPr>
            <a:spLocks noGrp="1"/>
          </p:cNvSpPr>
          <p:nvPr>
            <p:ph type="ftr" sz="quarter" idx="3"/>
          </p:nvPr>
        </p:nvSpPr>
        <p:spPr>
          <a:xfrm>
            <a:off x="1691680" y="6356350"/>
            <a:ext cx="5760640" cy="365125"/>
          </a:xfrm>
          <a:prstGeom prst="rect">
            <a:avLst/>
          </a:prstGeom>
        </p:spPr>
        <p:txBody>
          <a:bodyPr vert="horz" lIns="91440" tIns="45720" rIns="91440" bIns="45720" rtlCol="0" anchor="ctr"/>
          <a:lstStyle>
            <a:lvl1pPr algn="ctr">
              <a:defRPr sz="1100">
                <a:solidFill>
                  <a:schemeClr val="bg1">
                    <a:lumMod val="65000"/>
                  </a:schemeClr>
                </a:solidFill>
                <a:latin typeface="+mj-lt"/>
              </a:defRPr>
            </a:lvl1pPr>
          </a:lstStyle>
          <a:p>
            <a:endParaRPr lang="en-US" dirty="0"/>
          </a:p>
        </p:txBody>
      </p:sp>
      <p:sp>
        <p:nvSpPr>
          <p:cNvPr id="6" name="Slide Number Placeholder 5"/>
          <p:cNvSpPr>
            <a:spLocks noGrp="1"/>
          </p:cNvSpPr>
          <p:nvPr>
            <p:ph type="sldNum" sz="quarter" idx="4"/>
          </p:nvPr>
        </p:nvSpPr>
        <p:spPr>
          <a:xfrm>
            <a:off x="7596336" y="6356350"/>
            <a:ext cx="792088" cy="365125"/>
          </a:xfrm>
          <a:prstGeom prst="rect">
            <a:avLst/>
          </a:prstGeom>
        </p:spPr>
        <p:txBody>
          <a:bodyPr vert="horz" lIns="91440" tIns="45720" rIns="91440" bIns="45720" rtlCol="0" anchor="ctr"/>
          <a:lstStyle>
            <a:lvl1pPr algn="r">
              <a:defRPr sz="1100">
                <a:solidFill>
                  <a:schemeClr val="bg1">
                    <a:lumMod val="65000"/>
                  </a:schemeClr>
                </a:solidFill>
                <a:latin typeface="+mj-lt"/>
              </a:defRPr>
            </a:lvl1pPr>
          </a:lstStyle>
          <a:p>
            <a:fld id="{66139CD9-B6A6-4219-B9B0-2197EE2558CC}" type="slidenum">
              <a:rPr lang="en-US" smtClean="0"/>
              <a:pPr/>
              <a:t>‹#›</a:t>
            </a:fld>
            <a:endParaRPr lang="en-US" dirty="0"/>
          </a:p>
        </p:txBody>
      </p:sp>
      <p:pic>
        <p:nvPicPr>
          <p:cNvPr id="7" name="Picture 6" descr="File:Eurojust logo.svg"/>
          <p:cNvPicPr>
            <a:picLocks noChangeAspect="1" noChangeArrowheads="1"/>
          </p:cNvPicPr>
          <p:nvPr/>
        </p:nvPicPr>
        <p:blipFill>
          <a:blip r:embed="rId14" cstate="print"/>
          <a:srcRect/>
          <a:stretch>
            <a:fillRect/>
          </a:stretch>
        </p:blipFill>
        <p:spPr bwMode="auto">
          <a:xfrm>
            <a:off x="8604448" y="6364450"/>
            <a:ext cx="360040" cy="376918"/>
          </a:xfrm>
          <a:prstGeom prst="rect">
            <a:avLst/>
          </a:prstGeom>
          <a:ln>
            <a:noFill/>
          </a:ln>
          <a:effectLst/>
        </p:spPr>
      </p:pic>
    </p:spTree>
  </p:cSld>
  <p:clrMap bg1="lt1" tx1="dk1" bg2="lt2" tx2="dk2" accent1="accent1" accent2="accent2" accent3="accent3" accent4="accent4" accent5="accent5" accent6="accent6" hlink="hlink" folHlink="folHlink"/>
  <p:sldLayoutIdLst>
    <p:sldLayoutId id="2147483661" r:id="rId1"/>
    <p:sldLayoutId id="2147483687" r:id="rId2"/>
    <p:sldLayoutId id="2147483663" r:id="rId3"/>
    <p:sldLayoutId id="2147483662" r:id="rId4"/>
    <p:sldLayoutId id="2147483664" r:id="rId5"/>
    <p:sldLayoutId id="2147483665" r:id="rId6"/>
    <p:sldLayoutId id="2147483666" r:id="rId7"/>
    <p:sldLayoutId id="2147483669" r:id="rId8"/>
    <p:sldLayoutId id="2147483685" r:id="rId9"/>
    <p:sldLayoutId id="2147483686" r:id="rId10"/>
    <p:sldLayoutId id="2147483688" r:id="rId11"/>
  </p:sldLayoutIdLst>
  <p:hf hdr="0"/>
  <p:txStyles>
    <p:titleStyle>
      <a:lvl1pPr algn="l" defTabSz="914400" rtl="0" eaLnBrk="1" latinLnBrk="0" hangingPunct="1">
        <a:lnSpc>
          <a:spcPts val="4400"/>
        </a:lnSpc>
        <a:spcBef>
          <a:spcPct val="0"/>
        </a:spcBef>
        <a:buNone/>
        <a:defRPr sz="3800" kern="1200">
          <a:solidFill>
            <a:schemeClr val="bg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000" kern="1200">
          <a:solidFill>
            <a:srgbClr val="000099"/>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rgbClr val="000099"/>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0099"/>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0099"/>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009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7E3CF0-8B16-4D96-BC06-2F42B1701E7F}" type="datetime1">
              <a:rPr lang="en-GB" smtClean="0"/>
              <a:t>04/06/2021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139CD9-B6A6-4219-B9B0-2197EE2558CC}" type="slidenum">
              <a:rPr lang="en-US" smtClean="0"/>
              <a:pPr/>
              <a:t>‹#›</a:t>
            </a:fld>
            <a:endParaRPr lang="en-US" dirty="0"/>
          </a:p>
        </p:txBody>
      </p:sp>
    </p:spTree>
    <p:extLst>
      <p:ext uri="{BB962C8B-B14F-4D97-AF65-F5344CB8AC3E}">
        <p14:creationId xmlns:p14="http://schemas.microsoft.com/office/powerpoint/2010/main" val="2404545467"/>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1069"/>
            <a:ext cx="7772400" cy="2319411"/>
          </a:xfrm>
        </p:spPr>
        <p:txBody>
          <a:bodyPr>
            <a:normAutofit fontScale="90000"/>
          </a:bodyPr>
          <a:lstStyle/>
          <a:p>
            <a:r>
              <a:rPr lang="en-US" dirty="0" smtClean="0">
                <a:solidFill>
                  <a:srgbClr val="C00000"/>
                </a:solidFill>
              </a:rPr>
              <a:t>Cooperation DPO- EDPS</a:t>
            </a:r>
            <a:r>
              <a:rPr lang="en-US" dirty="0">
                <a:solidFill>
                  <a:srgbClr val="C00000"/>
                </a:solidFill>
              </a:rPr>
              <a:t/>
            </a:r>
            <a:br>
              <a:rPr lang="en-US" dirty="0">
                <a:solidFill>
                  <a:srgbClr val="C00000"/>
                </a:solidFill>
              </a:rPr>
            </a:br>
            <a:r>
              <a:rPr lang="en-US" dirty="0" smtClean="0">
                <a:solidFill>
                  <a:srgbClr val="C00000"/>
                </a:solidFill>
              </a:rPr>
              <a:t/>
            </a:r>
            <a:br>
              <a:rPr lang="en-US" dirty="0" smtClean="0">
                <a:solidFill>
                  <a:srgbClr val="C00000"/>
                </a:solidFill>
              </a:rPr>
            </a:br>
            <a:r>
              <a:rPr lang="en-US" dirty="0" smtClean="0">
                <a:solidFill>
                  <a:srgbClr val="C00000"/>
                </a:solidFill>
              </a:rPr>
              <a:t/>
            </a:r>
            <a:br>
              <a:rPr lang="en-US" dirty="0" smtClean="0">
                <a:solidFill>
                  <a:srgbClr val="C00000"/>
                </a:solidFill>
              </a:rPr>
            </a:br>
            <a:r>
              <a:rPr lang="en-US" i="1" dirty="0">
                <a:solidFill>
                  <a:srgbClr val="00B0F0"/>
                </a:solidFill>
              </a:rPr>
              <a:t/>
            </a:r>
            <a:br>
              <a:rPr lang="en-US" i="1" dirty="0">
                <a:solidFill>
                  <a:srgbClr val="00B0F0"/>
                </a:solidFill>
              </a:rPr>
            </a:br>
            <a:endParaRPr lang="en-GB" dirty="0">
              <a:solidFill>
                <a:srgbClr val="00B0F0"/>
              </a:solidFill>
            </a:endParaRPr>
          </a:p>
        </p:txBody>
      </p:sp>
      <p:sp>
        <p:nvSpPr>
          <p:cNvPr id="3" name="Text Placeholder 2"/>
          <p:cNvSpPr>
            <a:spLocks noGrp="1"/>
          </p:cNvSpPr>
          <p:nvPr>
            <p:ph type="body" idx="1"/>
          </p:nvPr>
        </p:nvSpPr>
        <p:spPr>
          <a:xfrm>
            <a:off x="685800" y="5043638"/>
            <a:ext cx="7772400" cy="972151"/>
          </a:xfrm>
        </p:spPr>
        <p:txBody>
          <a:bodyPr>
            <a:normAutofit/>
          </a:bodyPr>
          <a:lstStyle/>
          <a:p>
            <a:endParaRPr lang="en-GB" dirty="0" smtClean="0"/>
          </a:p>
        </p:txBody>
      </p:sp>
      <p:sp>
        <p:nvSpPr>
          <p:cNvPr id="4" name="Date Placeholder 3"/>
          <p:cNvSpPr>
            <a:spLocks noGrp="1"/>
          </p:cNvSpPr>
          <p:nvPr>
            <p:ph type="dt" sz="half" idx="10"/>
          </p:nvPr>
        </p:nvSpPr>
        <p:spPr/>
        <p:txBody>
          <a:bodyPr/>
          <a:lstStyle/>
          <a:p>
            <a:fld id="{E4A43488-3C4E-4DC8-A53D-01C3B8AF6405}" type="datetime1">
              <a:rPr lang="en-GB" smtClean="0"/>
              <a:t>04/06/2021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139CD9-B6A6-4219-B9B0-2197EE2558CC}" type="slidenum">
              <a:rPr lang="en-US" smtClean="0"/>
              <a:pPr/>
              <a:t>1</a:t>
            </a:fld>
            <a:endParaRPr lang="en-US" dirty="0"/>
          </a:p>
        </p:txBody>
      </p:sp>
      <p:pic>
        <p:nvPicPr>
          <p:cNvPr id="7" name="Picture 6" descr="cid:image003.jpg@01CBD418.33D01690"/>
          <p:cNvPicPr/>
          <p:nvPr/>
        </p:nvPicPr>
        <p:blipFill>
          <a:blip r:embed="rId3" cstate="print"/>
          <a:srcRect/>
          <a:stretch>
            <a:fillRect/>
          </a:stretch>
        </p:blipFill>
        <p:spPr bwMode="auto">
          <a:xfrm>
            <a:off x="3244353" y="123619"/>
            <a:ext cx="2448272" cy="1296144"/>
          </a:xfrm>
          <a:prstGeom prst="rect">
            <a:avLst/>
          </a:prstGeom>
          <a:noFill/>
          <a:ln w="9525">
            <a:noFill/>
            <a:miter lim="800000"/>
            <a:headEnd/>
            <a:tailEnd/>
          </a:ln>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t="5197" b="37542"/>
          <a:stretch/>
        </p:blipFill>
        <p:spPr>
          <a:xfrm>
            <a:off x="3244353" y="2301493"/>
            <a:ext cx="3917614" cy="31992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215662"/>
            <a:ext cx="7772400" cy="3553313"/>
          </a:xfrm>
        </p:spPr>
        <p:txBody>
          <a:bodyPr>
            <a:normAutofit fontScale="90000"/>
          </a:bodyPr>
          <a:lstStyle/>
          <a:p>
            <a:r>
              <a:rPr lang="en-GB" dirty="0" smtClean="0"/>
              <a:t>In common: </a:t>
            </a:r>
            <a:br>
              <a:rPr lang="en-GB" dirty="0" smtClean="0"/>
            </a:br>
            <a:r>
              <a:rPr lang="en-GB" dirty="0" smtClean="0"/>
              <a:t>Mutual goal: stronger DP within EU institutions, agencies and bodies</a:t>
            </a:r>
            <a:br>
              <a:rPr lang="en-GB" dirty="0" smtClean="0"/>
            </a:br>
            <a:r>
              <a:rPr lang="en-GB" dirty="0"/>
              <a:t/>
            </a:r>
            <a:br>
              <a:rPr lang="en-GB" dirty="0"/>
            </a:br>
            <a:r>
              <a:rPr lang="en-GB" dirty="0" smtClean="0"/>
              <a:t> </a:t>
            </a:r>
            <a:endParaRPr lang="en-GB" dirty="0"/>
          </a:p>
        </p:txBody>
      </p:sp>
      <p:sp>
        <p:nvSpPr>
          <p:cNvPr id="4" name="Date Placeholder 3"/>
          <p:cNvSpPr>
            <a:spLocks noGrp="1"/>
          </p:cNvSpPr>
          <p:nvPr>
            <p:ph type="dt" sz="half" idx="10"/>
          </p:nvPr>
        </p:nvSpPr>
        <p:spPr/>
        <p:txBody>
          <a:bodyPr/>
          <a:lstStyle/>
          <a:p>
            <a:fld id="{FBE9DBDB-28B3-49A0-AD52-6B0CA20B6877}" type="datetime1">
              <a:rPr lang="en-GB" smtClean="0"/>
              <a:t>04/06/2021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139CD9-B6A6-4219-B9B0-2197EE2558CC}" type="slidenum">
              <a:rPr lang="en-US" smtClean="0"/>
              <a:pPr/>
              <a:t>2</a:t>
            </a:fld>
            <a:endParaRPr lang="en-US" dirty="0"/>
          </a:p>
        </p:txBody>
      </p:sp>
      <p:sp>
        <p:nvSpPr>
          <p:cNvPr id="7" name="Text Placeholder 6"/>
          <p:cNvSpPr>
            <a:spLocks noGrp="1"/>
          </p:cNvSpPr>
          <p:nvPr>
            <p:ph type="body" idx="1"/>
          </p:nvPr>
        </p:nvSpPr>
        <p:spPr>
          <a:xfrm>
            <a:off x="722313" y="861647"/>
            <a:ext cx="7772400" cy="3545254"/>
          </a:xfrm>
        </p:spPr>
        <p:txBody>
          <a:bodyPr/>
          <a:lstStyle/>
          <a:p>
            <a:endParaRPr lang="en-GB" dirty="0" smtClean="0"/>
          </a:p>
          <a:p>
            <a:endParaRPr lang="en-GB" dirty="0"/>
          </a:p>
          <a:p>
            <a:endParaRPr lang="en-GB" dirty="0"/>
          </a:p>
        </p:txBody>
      </p:sp>
    </p:spTree>
    <p:extLst>
      <p:ext uri="{BB962C8B-B14F-4D97-AF65-F5344CB8AC3E}">
        <p14:creationId xmlns:p14="http://schemas.microsoft.com/office/powerpoint/2010/main" val="2413531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3485" y="274638"/>
            <a:ext cx="6830515" cy="747917"/>
          </a:xfrm>
        </p:spPr>
        <p:txBody>
          <a:bodyPr>
            <a:normAutofit/>
          </a:bodyPr>
          <a:lstStyle/>
          <a:p>
            <a:r>
              <a:rPr lang="en-GB" sz="3200" b="1" dirty="0" smtClean="0">
                <a:latin typeface="Arial" pitchFamily="34" charset="0"/>
                <a:cs typeface="Arial" pitchFamily="34" charset="0"/>
              </a:rPr>
              <a:t>Topics discussed today </a:t>
            </a:r>
            <a:endParaRPr lang="en-GB" sz="3200" b="1" dirty="0">
              <a:latin typeface="Arial" pitchFamily="34" charset="0"/>
              <a:cs typeface="Arial" pitchFamily="34" charset="0"/>
            </a:endParaRPr>
          </a:p>
        </p:txBody>
      </p:sp>
      <p:sp>
        <p:nvSpPr>
          <p:cNvPr id="3" name="Content Placeholder 2"/>
          <p:cNvSpPr>
            <a:spLocks noGrp="1"/>
          </p:cNvSpPr>
          <p:nvPr>
            <p:ph idx="1"/>
          </p:nvPr>
        </p:nvSpPr>
        <p:spPr>
          <a:xfrm>
            <a:off x="376238" y="1248507"/>
            <a:ext cx="7957762" cy="5564869"/>
          </a:xfrm>
        </p:spPr>
        <p:txBody>
          <a:bodyPr>
            <a:normAutofit/>
          </a:bodyPr>
          <a:lstStyle/>
          <a:p>
            <a:pPr marL="457200" indent="-457200" algn="just">
              <a:lnSpc>
                <a:spcPct val="80000"/>
              </a:lnSpc>
              <a:buAutoNum type="arabicPeriod"/>
            </a:pPr>
            <a:r>
              <a:rPr lang="en-US" sz="2400" b="1" dirty="0" smtClean="0">
                <a:latin typeface="Arial" pitchFamily="34" charset="0"/>
                <a:cs typeface="Arial" pitchFamily="34" charset="0"/>
              </a:rPr>
              <a:t>Role of the DPO-EDPS: expectations/frustrations </a:t>
            </a:r>
          </a:p>
          <a:p>
            <a:pPr marL="0" indent="0" algn="just">
              <a:lnSpc>
                <a:spcPct val="80000"/>
              </a:lnSpc>
              <a:buNone/>
            </a:pPr>
            <a:r>
              <a:rPr lang="en-US" sz="2400" b="1" dirty="0" smtClean="0">
                <a:latin typeface="Arial" pitchFamily="34" charset="0"/>
                <a:cs typeface="Arial" pitchFamily="34" charset="0"/>
              </a:rPr>
              <a:t>(Presentation from EDPS and DPOs) </a:t>
            </a:r>
          </a:p>
          <a:p>
            <a:pPr marL="0" indent="0" algn="just">
              <a:lnSpc>
                <a:spcPct val="80000"/>
              </a:lnSpc>
              <a:buNone/>
            </a:pPr>
            <a:r>
              <a:rPr lang="en-US" sz="2400" b="1" dirty="0" smtClean="0">
                <a:latin typeface="Arial" pitchFamily="34" charset="0"/>
                <a:cs typeface="Arial" pitchFamily="34" charset="0"/>
              </a:rPr>
              <a:t>2. Forms of cooperation and practical issues related to those: what is working well/not</a:t>
            </a:r>
          </a:p>
          <a:p>
            <a:pPr marL="0" indent="0" algn="just">
              <a:lnSpc>
                <a:spcPct val="80000"/>
              </a:lnSpc>
              <a:buNone/>
            </a:pPr>
            <a:r>
              <a:rPr lang="en-US" sz="2400" b="1" dirty="0" smtClean="0">
                <a:latin typeface="Arial" pitchFamily="34" charset="0"/>
                <a:cs typeface="Arial" pitchFamily="34" charset="0"/>
              </a:rPr>
              <a:t>3. Independence of the DPO and issues related </a:t>
            </a:r>
          </a:p>
          <a:p>
            <a:pPr marL="0" indent="0" algn="just">
              <a:lnSpc>
                <a:spcPct val="80000"/>
              </a:lnSpc>
              <a:buNone/>
            </a:pPr>
            <a:r>
              <a:rPr lang="en-US" sz="2400" b="1" dirty="0" smtClean="0">
                <a:latin typeface="Arial" pitchFamily="34" charset="0"/>
                <a:cs typeface="Arial" pitchFamily="34" charset="0"/>
              </a:rPr>
              <a:t>4. Proposals/ideas to enhance cooperation</a:t>
            </a:r>
          </a:p>
          <a:p>
            <a:pPr marL="457200" indent="-457200" algn="just">
              <a:lnSpc>
                <a:spcPct val="80000"/>
              </a:lnSpc>
              <a:buAutoNum type="arabicPeriod"/>
            </a:pPr>
            <a:endParaRPr lang="en-US" sz="2400" b="1" dirty="0">
              <a:latin typeface="Arial" pitchFamily="34" charset="0"/>
              <a:cs typeface="Arial" pitchFamily="34" charset="0"/>
            </a:endParaRPr>
          </a:p>
          <a:p>
            <a:pPr marL="457200" indent="-457200" algn="just">
              <a:lnSpc>
                <a:spcPct val="80000"/>
              </a:lnSpc>
              <a:buAutoNum type="arabicPeriod"/>
            </a:pPr>
            <a:endParaRPr lang="en-US" sz="2400" b="1" dirty="0" smtClean="0">
              <a:latin typeface="Arial" pitchFamily="34" charset="0"/>
              <a:cs typeface="Arial" pitchFamily="34" charset="0"/>
            </a:endParaRPr>
          </a:p>
          <a:p>
            <a:pPr marL="0" indent="0" algn="just">
              <a:lnSpc>
                <a:spcPct val="80000"/>
              </a:lnSpc>
              <a:buNone/>
            </a:pPr>
            <a:r>
              <a:rPr lang="en-US" sz="2400" b="1" dirty="0" smtClean="0">
                <a:latin typeface="Arial" pitchFamily="34" charset="0"/>
                <a:cs typeface="Arial" pitchFamily="34" charset="0"/>
              </a:rPr>
              <a:t>Rules of the discussion: </a:t>
            </a:r>
          </a:p>
          <a:p>
            <a:pPr algn="just">
              <a:lnSpc>
                <a:spcPct val="80000"/>
              </a:lnSpc>
              <a:buFontTx/>
              <a:buChar char="-"/>
            </a:pPr>
            <a:r>
              <a:rPr lang="en-US" sz="2400" b="1" dirty="0" smtClean="0">
                <a:latin typeface="Arial" pitchFamily="34" charset="0"/>
                <a:cs typeface="Arial" pitchFamily="34" charset="0"/>
              </a:rPr>
              <a:t>Chatham house rules</a:t>
            </a:r>
          </a:p>
          <a:p>
            <a:pPr algn="just">
              <a:lnSpc>
                <a:spcPct val="80000"/>
              </a:lnSpc>
              <a:buFontTx/>
              <a:buChar char="-"/>
            </a:pPr>
            <a:r>
              <a:rPr lang="en-US" sz="2400" b="1" dirty="0" smtClean="0">
                <a:latin typeface="Arial" pitchFamily="34" charset="0"/>
                <a:cs typeface="Arial" pitchFamily="34" charset="0"/>
              </a:rPr>
              <a:t>Open and frank discussion</a:t>
            </a:r>
          </a:p>
          <a:p>
            <a:pPr algn="just">
              <a:lnSpc>
                <a:spcPct val="80000"/>
              </a:lnSpc>
              <a:buFontTx/>
              <a:buChar char="-"/>
            </a:pPr>
            <a:r>
              <a:rPr lang="en-US" sz="2400" b="1" dirty="0" smtClean="0">
                <a:latin typeface="Arial" pitchFamily="34" charset="0"/>
                <a:cs typeface="Arial" pitchFamily="34" charset="0"/>
              </a:rPr>
              <a:t>Frustrations and concerns can be shared </a:t>
            </a:r>
          </a:p>
          <a:p>
            <a:pPr algn="just">
              <a:lnSpc>
                <a:spcPct val="80000"/>
              </a:lnSpc>
              <a:buFontTx/>
              <a:buChar char="-"/>
            </a:pPr>
            <a:r>
              <a:rPr lang="en-US" sz="2400" b="1" dirty="0" smtClean="0">
                <a:latin typeface="Arial" pitchFamily="34" charset="0"/>
                <a:cs typeface="Arial" pitchFamily="34" charset="0"/>
              </a:rPr>
              <a:t>Respect</a:t>
            </a:r>
          </a:p>
          <a:p>
            <a:pPr algn="just">
              <a:lnSpc>
                <a:spcPct val="80000"/>
              </a:lnSpc>
              <a:buFontTx/>
              <a:buChar char="-"/>
            </a:pPr>
            <a:r>
              <a:rPr lang="en-US" sz="2400" b="1" dirty="0" smtClean="0">
                <a:latin typeface="Arial" pitchFamily="34" charset="0"/>
                <a:cs typeface="Arial" pitchFamily="34" charset="0"/>
              </a:rPr>
              <a:t>Aim is to find constructive way forward </a:t>
            </a:r>
          </a:p>
          <a:p>
            <a:pPr marL="457200" indent="-457200" algn="just">
              <a:lnSpc>
                <a:spcPct val="80000"/>
              </a:lnSpc>
              <a:buAutoNum type="arabicPeriod"/>
            </a:pPr>
            <a:endParaRPr lang="en-US" sz="2400" b="1" dirty="0">
              <a:latin typeface="Arial" pitchFamily="34" charset="0"/>
              <a:cs typeface="Arial" pitchFamily="34" charset="0"/>
            </a:endParaRPr>
          </a:p>
          <a:p>
            <a:pPr marL="457200" indent="-457200" algn="just">
              <a:lnSpc>
                <a:spcPct val="80000"/>
              </a:lnSpc>
              <a:buAutoNum type="arabicPeriod"/>
            </a:pPr>
            <a:endParaRPr lang="en-US" sz="2400" b="1" dirty="0" smtClean="0">
              <a:latin typeface="Arial" pitchFamily="34" charset="0"/>
              <a:cs typeface="Arial" pitchFamily="34" charset="0"/>
            </a:endParaRPr>
          </a:p>
        </p:txBody>
      </p:sp>
      <p:sp>
        <p:nvSpPr>
          <p:cNvPr id="7" name="Date Placeholder 6"/>
          <p:cNvSpPr>
            <a:spLocks noGrp="1"/>
          </p:cNvSpPr>
          <p:nvPr>
            <p:ph type="dt" sz="half" idx="10"/>
          </p:nvPr>
        </p:nvSpPr>
        <p:spPr/>
        <p:txBody>
          <a:bodyPr/>
          <a:lstStyle/>
          <a:p>
            <a:fld id="{BEEF5C37-7233-4C5B-AAF9-91F3BEA5894C}" type="datetime1">
              <a:rPr lang="en-GB" smtClean="0"/>
              <a:t>04/06/2021</a:t>
            </a:fld>
            <a:endParaRPr lang="en-US" dirty="0"/>
          </a:p>
        </p:txBody>
      </p:sp>
      <p:sp>
        <p:nvSpPr>
          <p:cNvPr id="4" name="Footer Placeholder 3"/>
          <p:cNvSpPr>
            <a:spLocks noGrp="1"/>
          </p:cNvSpPr>
          <p:nvPr>
            <p:ph type="ftr" sz="quarter" idx="11"/>
          </p:nvPr>
        </p:nvSpPr>
        <p:spPr/>
        <p:txBody>
          <a:bodyPr/>
          <a:lstStyle/>
          <a:p>
            <a:endParaRPr lang="en-IE" sz="1400" i="1" dirty="0"/>
          </a:p>
        </p:txBody>
      </p:sp>
      <p:sp>
        <p:nvSpPr>
          <p:cNvPr id="8" name="Slide Number Placeholder 7"/>
          <p:cNvSpPr>
            <a:spLocks noGrp="1"/>
          </p:cNvSpPr>
          <p:nvPr>
            <p:ph type="sldNum" sz="quarter" idx="12"/>
          </p:nvPr>
        </p:nvSpPr>
        <p:spPr/>
        <p:txBody>
          <a:bodyPr/>
          <a:lstStyle/>
          <a:p>
            <a:fld id="{66139CD9-B6A6-4219-B9B0-2197EE2558CC}" type="slidenum">
              <a:rPr lang="en-US" smtClean="0"/>
              <a:pPr/>
              <a:t>3</a:t>
            </a:fld>
            <a:endParaRPr lang="en-US" dirty="0"/>
          </a:p>
        </p:txBody>
      </p:sp>
    </p:spTree>
    <p:extLst>
      <p:ext uri="{BB962C8B-B14F-4D97-AF65-F5344CB8AC3E}">
        <p14:creationId xmlns:p14="http://schemas.microsoft.com/office/powerpoint/2010/main" val="669345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pPr>
              <a:defRPr/>
            </a:pPr>
            <a:endParaRPr lang="en-US" dirty="0"/>
          </a:p>
        </p:txBody>
      </p:sp>
      <p:sp>
        <p:nvSpPr>
          <p:cNvPr id="4099" name="Rectangle 2"/>
          <p:cNvSpPr>
            <a:spLocks noGrp="1" noChangeArrowheads="1"/>
          </p:cNvSpPr>
          <p:nvPr>
            <p:ph type="title"/>
          </p:nvPr>
        </p:nvSpPr>
        <p:spPr>
          <a:xfrm>
            <a:off x="250825" y="-452386"/>
            <a:ext cx="8354160" cy="1936700"/>
          </a:xfrm>
        </p:spPr>
        <p:txBody>
          <a:bodyPr/>
          <a:lstStyle/>
          <a:p>
            <a:pPr>
              <a:defRPr/>
            </a:pPr>
            <a:r>
              <a:rPr lang="en-US" b="1" dirty="0" smtClean="0">
                <a:latin typeface="+mn-lt"/>
              </a:rPr>
              <a:t>DPO Challenges</a:t>
            </a:r>
            <a:endParaRPr lang="en-GB" b="1" dirty="0">
              <a:latin typeface="+mn-lt"/>
            </a:endParaRPr>
          </a:p>
        </p:txBody>
      </p:sp>
      <p:sp>
        <p:nvSpPr>
          <p:cNvPr id="7" name="Text Placeholder 6"/>
          <p:cNvSpPr>
            <a:spLocks noGrp="1"/>
          </p:cNvSpPr>
          <p:nvPr>
            <p:ph type="body" idx="1"/>
          </p:nvPr>
        </p:nvSpPr>
        <p:spPr>
          <a:xfrm flipH="1">
            <a:off x="6443663" y="4404946"/>
            <a:ext cx="2305050" cy="2162908"/>
          </a:xfrm>
          <a:blipFill rotWithShape="1">
            <a:blip r:embed="rId2"/>
            <a:stretch>
              <a:fillRect/>
            </a:stretch>
          </a:blipFill>
        </p:spPr>
        <p:style>
          <a:lnRef idx="2">
            <a:schemeClr val="lt1">
              <a:hueOff val="0"/>
              <a:satOff val="0"/>
              <a:lumOff val="0"/>
              <a:alphaOff val="0"/>
            </a:schemeClr>
          </a:lnRef>
          <a:fillRef idx="1">
            <a:scrgbClr r="0" g="0" b="0"/>
          </a:fillRef>
          <a:effectRef idx="0">
            <a:schemeClr val="accent1">
              <a:tint val="50000"/>
              <a:alpha val="90000"/>
              <a:hueOff val="0"/>
              <a:satOff val="0"/>
              <a:lumOff val="0"/>
              <a:alphaOff val="0"/>
            </a:schemeClr>
          </a:effectRef>
          <a:fontRef idx="minor">
            <a:schemeClr val="lt1">
              <a:hueOff val="0"/>
              <a:satOff val="0"/>
              <a:lumOff val="0"/>
              <a:alphaOff val="0"/>
            </a:schemeClr>
          </a:fontRef>
        </p:style>
        <p:txBody>
          <a:bodyPr/>
          <a:lstStyle/>
          <a:p>
            <a:pPr marL="0" indent="0">
              <a:buFontTx/>
              <a:buNone/>
              <a:defRPr/>
            </a:pPr>
            <a:endParaRPr lang="en-GB" dirty="0"/>
          </a:p>
        </p:txBody>
      </p:sp>
      <p:sp>
        <p:nvSpPr>
          <p:cNvPr id="3" name="Rectangle 2"/>
          <p:cNvSpPr/>
          <p:nvPr/>
        </p:nvSpPr>
        <p:spPr>
          <a:xfrm>
            <a:off x="654609" y="2020587"/>
            <a:ext cx="8094104" cy="2554545"/>
          </a:xfrm>
          <a:prstGeom prst="rect">
            <a:avLst/>
          </a:prstGeom>
        </p:spPr>
        <p:txBody>
          <a:bodyPr wrap="square">
            <a:spAutoFit/>
          </a:bodyPr>
          <a:lstStyle/>
          <a:p>
            <a:pPr marL="285750" indent="-285750">
              <a:buFont typeface="Wingdings" panose="05000000000000000000" pitchFamily="2" charset="2"/>
              <a:buChar char="Ø"/>
            </a:pPr>
            <a:r>
              <a:rPr lang="en-US" sz="2000" dirty="0"/>
              <a:t>Data protection as the exclusive responsibility of the </a:t>
            </a:r>
            <a:r>
              <a:rPr lang="en-US" sz="2000" dirty="0" smtClean="0"/>
              <a:t>DPO v accountability principle </a:t>
            </a:r>
            <a:r>
              <a:rPr lang="en-US" sz="2000" dirty="0" smtClean="0">
                <a:sym typeface="Wingdings" panose="05000000000000000000" pitchFamily="2" charset="2"/>
              </a:rPr>
              <a:t>EDPS could help there! “ accountability visits”</a:t>
            </a:r>
            <a:endParaRPr lang="en-US" sz="2000" dirty="0" smtClean="0"/>
          </a:p>
          <a:p>
            <a:pPr marL="285750" indent="-285750">
              <a:buFont typeface="Wingdings" panose="05000000000000000000" pitchFamily="2" charset="2"/>
              <a:buChar char="Ø"/>
            </a:pPr>
            <a:r>
              <a:rPr lang="en-US" sz="2000" dirty="0"/>
              <a:t>The DPO as a bureaucratic </a:t>
            </a:r>
            <a:r>
              <a:rPr lang="en-US" sz="2000" dirty="0" smtClean="0"/>
              <a:t>obstacle (show stopper)</a:t>
            </a:r>
          </a:p>
          <a:p>
            <a:pPr marL="285750" indent="-285750">
              <a:buFont typeface="Wingdings" panose="05000000000000000000" pitchFamily="2" charset="2"/>
              <a:buChar char="Ø"/>
            </a:pPr>
            <a:r>
              <a:rPr lang="en-US" sz="2000" dirty="0" smtClean="0"/>
              <a:t>Maintaining a constructive relationship with the controller, particularly when operational needs are at stake</a:t>
            </a:r>
          </a:p>
          <a:p>
            <a:pPr marL="285750" indent="-285750">
              <a:buFont typeface="Wingdings" panose="05000000000000000000" pitchFamily="2" charset="2"/>
              <a:buChar char="Ø"/>
            </a:pPr>
            <a:r>
              <a:rPr lang="en-US" sz="2000" dirty="0" smtClean="0"/>
              <a:t>Lack of time /resources for all tasks/conflicting priorities</a:t>
            </a:r>
          </a:p>
          <a:p>
            <a:pPr marL="285750" indent="-285750">
              <a:buFont typeface="Wingdings" panose="05000000000000000000" pitchFamily="2" charset="2"/>
              <a:buChar char="Ø"/>
            </a:pPr>
            <a:r>
              <a:rPr lang="en-US" sz="2000" dirty="0" smtClean="0"/>
              <a:t>Balancing the interests of the controller when acting as contact point with data subjects and supervisory authorities</a:t>
            </a:r>
            <a:endParaRPr lang="en-GB" sz="2000" dirty="0"/>
          </a:p>
        </p:txBody>
      </p:sp>
      <p:sp>
        <p:nvSpPr>
          <p:cNvPr id="2" name="Date Placeholder 1"/>
          <p:cNvSpPr>
            <a:spLocks noGrp="1"/>
          </p:cNvSpPr>
          <p:nvPr>
            <p:ph type="dt" sz="half" idx="10"/>
          </p:nvPr>
        </p:nvSpPr>
        <p:spPr/>
        <p:txBody>
          <a:bodyPr/>
          <a:lstStyle/>
          <a:p>
            <a:fld id="{5C9F1534-1A15-40F1-BA55-A64BE6EF8D94}" type="datetime1">
              <a:rPr lang="en-GB" smtClean="0"/>
              <a:t>04/06/2021</a:t>
            </a:fld>
            <a:endParaRPr lang="en-US" dirty="0"/>
          </a:p>
        </p:txBody>
      </p:sp>
      <p:sp>
        <p:nvSpPr>
          <p:cNvPr id="5" name="Slide Number Placeholder 4"/>
          <p:cNvSpPr>
            <a:spLocks noGrp="1"/>
          </p:cNvSpPr>
          <p:nvPr>
            <p:ph type="sldNum" sz="quarter" idx="12"/>
          </p:nvPr>
        </p:nvSpPr>
        <p:spPr/>
        <p:txBody>
          <a:bodyPr/>
          <a:lstStyle/>
          <a:p>
            <a:fld id="{66139CD9-B6A6-4219-B9B0-2197EE2558CC}" type="slidenum">
              <a:rPr lang="en-US" smtClean="0"/>
              <a:pPr/>
              <a:t>4</a:t>
            </a:fld>
            <a:endParaRPr lang="en-US" dirty="0"/>
          </a:p>
        </p:txBody>
      </p:sp>
    </p:spTree>
    <p:extLst>
      <p:ext uri="{BB962C8B-B14F-4D97-AF65-F5344CB8AC3E}">
        <p14:creationId xmlns:p14="http://schemas.microsoft.com/office/powerpoint/2010/main" val="68469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7" name="Content Placeholder 6"/>
          <p:cNvPicPr>
            <a:picLocks noGrp="1" noChangeAspect="1"/>
          </p:cNvPicPr>
          <p:nvPr>
            <p:ph idx="1"/>
          </p:nvPr>
        </p:nvPicPr>
        <p:blipFill>
          <a:blip r:embed="rId2"/>
          <a:stretch>
            <a:fillRect/>
          </a:stretch>
        </p:blipFill>
        <p:spPr>
          <a:xfrm>
            <a:off x="184638" y="274639"/>
            <a:ext cx="8581293" cy="6381138"/>
          </a:xfrm>
          <a:prstGeom prst="rect">
            <a:avLst/>
          </a:prstGeom>
        </p:spPr>
      </p:pic>
      <p:sp>
        <p:nvSpPr>
          <p:cNvPr id="4" name="Date Placeholder 3"/>
          <p:cNvSpPr>
            <a:spLocks noGrp="1"/>
          </p:cNvSpPr>
          <p:nvPr>
            <p:ph type="dt" sz="half" idx="10"/>
          </p:nvPr>
        </p:nvSpPr>
        <p:spPr/>
        <p:txBody>
          <a:bodyPr/>
          <a:lstStyle/>
          <a:p>
            <a:fld id="{9C9B5DB7-CC9B-407D-93D3-99B634B36B74}" type="datetime1">
              <a:rPr lang="en-GB" smtClean="0"/>
              <a:t>04/06/2021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139CD9-B6A6-4219-B9B0-2197EE2558CC}" type="slidenum">
              <a:rPr lang="en-US" smtClean="0"/>
              <a:pPr/>
              <a:t>5</a:t>
            </a:fld>
            <a:endParaRPr lang="en-US" dirty="0"/>
          </a:p>
        </p:txBody>
      </p:sp>
    </p:spTree>
    <p:extLst>
      <p:ext uri="{BB962C8B-B14F-4D97-AF65-F5344CB8AC3E}">
        <p14:creationId xmlns:p14="http://schemas.microsoft.com/office/powerpoint/2010/main" val="395783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AF6A4F-EC62-4585-B022-2156F98C60D7}" type="datetime1">
              <a:rPr lang="en-GB" smtClean="0"/>
              <a:t>04/06/2021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6139CD9-B6A6-4219-B9B0-2197EE2558CC}" type="slidenum">
              <a:rPr lang="en-US" smtClean="0"/>
              <a:pPr/>
              <a:t>6</a:t>
            </a:fld>
            <a:endParaRPr lang="en-US" dirty="0"/>
          </a:p>
        </p:txBody>
      </p:sp>
      <p:pic>
        <p:nvPicPr>
          <p:cNvPr id="5" name="Picture 4"/>
          <p:cNvPicPr>
            <a:picLocks noChangeAspect="1"/>
          </p:cNvPicPr>
          <p:nvPr/>
        </p:nvPicPr>
        <p:blipFill>
          <a:blip r:embed="rId2"/>
          <a:stretch>
            <a:fillRect/>
          </a:stretch>
        </p:blipFill>
        <p:spPr>
          <a:xfrm>
            <a:off x="-1271239" y="-830766"/>
            <a:ext cx="11686478" cy="8519532"/>
          </a:xfrm>
          <a:prstGeom prst="rect">
            <a:avLst/>
          </a:prstGeom>
        </p:spPr>
      </p:pic>
    </p:spTree>
    <p:extLst>
      <p:ext uri="{BB962C8B-B14F-4D97-AF65-F5344CB8AC3E}">
        <p14:creationId xmlns:p14="http://schemas.microsoft.com/office/powerpoint/2010/main" val="312588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116013" y="274638"/>
            <a:ext cx="7570787" cy="1439862"/>
          </a:xfrm>
        </p:spPr>
        <p:txBody>
          <a:bodyPr rtlCol="0">
            <a:normAutofit/>
          </a:bodyPr>
          <a:lstStyle/>
          <a:p>
            <a:pPr eaLnBrk="1" fontAlgn="auto" hangingPunct="1">
              <a:spcAft>
                <a:spcPts val="0"/>
              </a:spcAft>
              <a:defRPr/>
            </a:pPr>
            <a:r>
              <a:rPr lang="en-GB" sz="3600" b="1" dirty="0" smtClean="0"/>
              <a:t>Needs for good cooperation</a:t>
            </a:r>
          </a:p>
        </p:txBody>
      </p:sp>
      <p:sp>
        <p:nvSpPr>
          <p:cNvPr id="22530" name="Rectangle 3"/>
          <p:cNvSpPr>
            <a:spLocks noGrp="1" noChangeArrowheads="1"/>
          </p:cNvSpPr>
          <p:nvPr>
            <p:ph idx="1"/>
          </p:nvPr>
        </p:nvSpPr>
        <p:spPr>
          <a:xfrm>
            <a:off x="395288" y="1428750"/>
            <a:ext cx="8229600" cy="4725988"/>
          </a:xfrm>
        </p:spPr>
        <p:txBody>
          <a:bodyPr>
            <a:normAutofit fontScale="77500" lnSpcReduction="20000"/>
          </a:bodyPr>
          <a:lstStyle/>
          <a:p>
            <a:pPr eaLnBrk="1" hangingPunct="1">
              <a:buFontTx/>
              <a:buChar char="-"/>
            </a:pPr>
            <a:r>
              <a:rPr lang="en-GB" sz="2400" dirty="0" smtClean="0"/>
              <a:t>More stability in contact persons + need to develop deeper knowledge and understanding of the work of the JHA agencies (purpose of the new sector)</a:t>
            </a:r>
          </a:p>
          <a:p>
            <a:pPr eaLnBrk="1" hangingPunct="1">
              <a:buFontTx/>
              <a:buChar char="-"/>
            </a:pPr>
            <a:r>
              <a:rPr lang="en-GB" sz="2400" dirty="0" smtClean="0"/>
              <a:t>Need to operate within predictable and </a:t>
            </a:r>
            <a:r>
              <a:rPr lang="en-GB" sz="2400" dirty="0" err="1" smtClean="0"/>
              <a:t>shor</a:t>
            </a:r>
            <a:r>
              <a:rPr lang="en-GB" sz="2400" dirty="0" smtClean="0"/>
              <a:t>(</a:t>
            </a:r>
            <a:r>
              <a:rPr lang="en-GB" sz="2400" dirty="0" err="1" smtClean="0"/>
              <a:t>ter</a:t>
            </a:r>
            <a:r>
              <a:rPr lang="en-GB" sz="2400" dirty="0" smtClean="0"/>
              <a:t>) timeframes in operational </a:t>
            </a:r>
            <a:r>
              <a:rPr lang="en-GB" sz="2400" dirty="0" err="1" smtClean="0"/>
              <a:t>context</a:t>
            </a:r>
            <a:r>
              <a:rPr lang="en-GB" sz="2400" dirty="0" err="1" smtClean="0">
                <a:sym typeface="Wingdings" panose="05000000000000000000" pitchFamily="2" charset="2"/>
              </a:rPr>
              <a:t>To</a:t>
            </a:r>
            <a:r>
              <a:rPr lang="en-GB" sz="2400" dirty="0" smtClean="0">
                <a:sym typeface="Wingdings" panose="05000000000000000000" pitchFamily="2" charset="2"/>
              </a:rPr>
              <a:t> be further discussed</a:t>
            </a:r>
            <a:endParaRPr lang="en-GB" sz="2400" dirty="0" smtClean="0"/>
          </a:p>
          <a:p>
            <a:pPr>
              <a:buFontTx/>
              <a:buChar char="-"/>
            </a:pPr>
            <a:r>
              <a:rPr lang="en-GB" sz="2400" dirty="0"/>
              <a:t>M</a:t>
            </a:r>
            <a:r>
              <a:rPr lang="en-GB" sz="2400" dirty="0" smtClean="0"/>
              <a:t>utual warning system </a:t>
            </a:r>
            <a:r>
              <a:rPr lang="en-GB" sz="2400" dirty="0" smtClean="0">
                <a:sym typeface="Wingdings" panose="05000000000000000000" pitchFamily="2" charset="2"/>
              </a:rPr>
              <a:t> Heads up system for DPOs + communication to controller cc DPO (case by case approach)</a:t>
            </a:r>
          </a:p>
          <a:p>
            <a:pPr>
              <a:buFontTx/>
              <a:buChar char="-"/>
            </a:pPr>
            <a:r>
              <a:rPr lang="en-GB" sz="2400" dirty="0" smtClean="0">
                <a:sym typeface="Wingdings" panose="05000000000000000000" pitchFamily="2" charset="2"/>
              </a:rPr>
              <a:t>DPO can only be as strong as the cooperation with EDPS. At the same time the EDPS needs the DPO as facilitator of cooperation with the agencies to ensure proper information flow</a:t>
            </a:r>
          </a:p>
          <a:p>
            <a:pPr>
              <a:buFontTx/>
              <a:buChar char="-"/>
            </a:pPr>
            <a:r>
              <a:rPr lang="en-GB" sz="2400" dirty="0" smtClean="0">
                <a:sym typeface="Wingdings" panose="05000000000000000000" pitchFamily="2" charset="2"/>
              </a:rPr>
              <a:t>EDPS has a key role in ensuring involvement of DPO (lead by example)</a:t>
            </a:r>
          </a:p>
          <a:p>
            <a:pPr>
              <a:buFontTx/>
              <a:buChar char="-"/>
            </a:pPr>
            <a:endParaRPr lang="en-GB" sz="2400" dirty="0" smtClean="0"/>
          </a:p>
          <a:p>
            <a:pPr>
              <a:buFontTx/>
              <a:buChar char="-"/>
            </a:pPr>
            <a:endParaRPr lang="en-GB" sz="2400" dirty="0" smtClean="0"/>
          </a:p>
          <a:p>
            <a:pPr>
              <a:buFontTx/>
              <a:buChar char="-"/>
            </a:pPr>
            <a:endParaRPr lang="en-GB" sz="2400" dirty="0"/>
          </a:p>
          <a:p>
            <a:pPr>
              <a:buFontTx/>
              <a:buChar char="-"/>
            </a:pPr>
            <a:endParaRPr lang="en-GB" sz="2400" dirty="0" smtClean="0"/>
          </a:p>
          <a:p>
            <a:pPr marL="0" indent="0">
              <a:buNone/>
            </a:pPr>
            <a:endParaRPr lang="en-GB" sz="2400" dirty="0"/>
          </a:p>
          <a:p>
            <a:pPr marL="0" indent="0" eaLnBrk="1" hangingPunct="1">
              <a:buNone/>
            </a:pPr>
            <a:r>
              <a:rPr lang="en-GB" sz="2400" dirty="0" smtClean="0"/>
              <a:t>=Role of DPO should be acknowledged as a central element of application of regulation 2018/1725 and other specific legal instruments</a:t>
            </a:r>
          </a:p>
        </p:txBody>
      </p:sp>
      <p:sp>
        <p:nvSpPr>
          <p:cNvPr id="2" name="Date Placeholder 1"/>
          <p:cNvSpPr>
            <a:spLocks noGrp="1"/>
          </p:cNvSpPr>
          <p:nvPr>
            <p:ph type="dt" sz="half" idx="10"/>
          </p:nvPr>
        </p:nvSpPr>
        <p:spPr/>
        <p:txBody>
          <a:bodyPr/>
          <a:lstStyle/>
          <a:p>
            <a:fld id="{91EF23A3-6026-4990-829F-AC764B3645DF}" type="datetime1">
              <a:rPr lang="en-GB" smtClean="0"/>
              <a:t>04/06/2021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6139CD9-B6A6-4219-B9B0-2197EE2558CC}" type="slidenum">
              <a:rPr lang="en-US" smtClean="0"/>
              <a:pPr/>
              <a:t>7</a:t>
            </a:fld>
            <a:endParaRPr lang="en-US" dirty="0"/>
          </a:p>
        </p:txBody>
      </p:sp>
    </p:spTree>
    <p:extLst>
      <p:ext uri="{BB962C8B-B14F-4D97-AF65-F5344CB8AC3E}">
        <p14:creationId xmlns:p14="http://schemas.microsoft.com/office/powerpoint/2010/main" val="13653814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Independence issues </a:t>
            </a:r>
            <a:endParaRPr lang="en-GB" dirty="0"/>
          </a:p>
        </p:txBody>
      </p:sp>
      <p:sp>
        <p:nvSpPr>
          <p:cNvPr id="3" name="Content Placeholder 2"/>
          <p:cNvSpPr>
            <a:spLocks noGrp="1"/>
          </p:cNvSpPr>
          <p:nvPr>
            <p:ph idx="1"/>
          </p:nvPr>
        </p:nvSpPr>
        <p:spPr/>
        <p:txBody>
          <a:bodyPr/>
          <a:lstStyle/>
          <a:p>
            <a:r>
              <a:rPr lang="en-GB" dirty="0" smtClean="0"/>
              <a:t>Concept of “involvement” of DPO</a:t>
            </a:r>
          </a:p>
          <a:p>
            <a:r>
              <a:rPr lang="en-GB" dirty="0" smtClean="0"/>
              <a:t>Sufficient resources to carry out (additional) tasks</a:t>
            </a:r>
          </a:p>
          <a:p>
            <a:r>
              <a:rPr lang="en-GB" dirty="0" smtClean="0"/>
              <a:t>Position of DPO and staff regulations: objectives, KPIs, dismissal… </a:t>
            </a:r>
          </a:p>
          <a:p>
            <a:endParaRPr lang="en-GB" dirty="0"/>
          </a:p>
          <a:p>
            <a:r>
              <a:rPr lang="en-GB" dirty="0" smtClean="0"/>
              <a:t>Discussion will continue within this “working group” EDPS-JHA agencies DPOs </a:t>
            </a:r>
            <a:endParaRPr lang="en-GB" dirty="0"/>
          </a:p>
        </p:txBody>
      </p:sp>
      <p:sp>
        <p:nvSpPr>
          <p:cNvPr id="4" name="Date Placeholder 3"/>
          <p:cNvSpPr>
            <a:spLocks noGrp="1"/>
          </p:cNvSpPr>
          <p:nvPr>
            <p:ph type="dt" sz="half" idx="10"/>
          </p:nvPr>
        </p:nvSpPr>
        <p:spPr/>
        <p:txBody>
          <a:bodyPr/>
          <a:lstStyle/>
          <a:p>
            <a:fld id="{9C9B5DB7-CC9B-407D-93D3-99B634B36B74}" type="datetime1">
              <a:rPr lang="en-GB" smtClean="0"/>
              <a:t>04/06/2021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139CD9-B6A6-4219-B9B0-2197EE2558CC}" type="slidenum">
              <a:rPr lang="en-US" smtClean="0"/>
              <a:pPr/>
              <a:t>8</a:t>
            </a:fld>
            <a:endParaRPr lang="en-US" dirty="0"/>
          </a:p>
        </p:txBody>
      </p:sp>
    </p:spTree>
    <p:extLst>
      <p:ext uri="{BB962C8B-B14F-4D97-AF65-F5344CB8AC3E}">
        <p14:creationId xmlns:p14="http://schemas.microsoft.com/office/powerpoint/2010/main" val="150749753"/>
      </p:ext>
    </p:extLst>
  </p:cSld>
  <p:clrMapOvr>
    <a:masterClrMapping/>
  </p:clrMapOvr>
</p:sld>
</file>

<file path=ppt/theme/theme1.xml><?xml version="1.0" encoding="utf-8"?>
<a:theme xmlns:a="http://schemas.openxmlformats.org/drawingml/2006/main" name="2013_EJ_Presentation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urojust2013">
      <a:majorFont>
        <a:latin typeface="Trebuchet MS"/>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3330</TotalTime>
  <Words>374</Words>
  <Application>Microsoft Office PowerPoint</Application>
  <PresentationFormat>On-screen Show (4:3)</PresentationFormat>
  <Paragraphs>60</Paragraphs>
  <Slides>8</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vt:lpstr>
      <vt:lpstr>Calibri</vt:lpstr>
      <vt:lpstr>Cambria</vt:lpstr>
      <vt:lpstr>Trebuchet MS</vt:lpstr>
      <vt:lpstr>Wingdings</vt:lpstr>
      <vt:lpstr>2013_EJ_Presentation_Template</vt:lpstr>
      <vt:lpstr>Office Theme</vt:lpstr>
      <vt:lpstr>Cooperation DPO- EDPS    </vt:lpstr>
      <vt:lpstr>In common:  Mutual goal: stronger DP within EU institutions, agencies and bodies   </vt:lpstr>
      <vt:lpstr>Topics discussed today </vt:lpstr>
      <vt:lpstr>DPO Challenges</vt:lpstr>
      <vt:lpstr>PowerPoint Presentation</vt:lpstr>
      <vt:lpstr>PowerPoint Presentation</vt:lpstr>
      <vt:lpstr>Needs for good cooperation</vt:lpstr>
      <vt:lpstr>Independence issues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Eurojust</dc:creator>
  <cp:lastModifiedBy>DP Office Eurojust </cp:lastModifiedBy>
  <cp:revision>109</cp:revision>
  <cp:lastPrinted>2018-01-09T15:03:20Z</cp:lastPrinted>
  <dcterms:created xsi:type="dcterms:W3CDTF">2013-03-04T22:42:46Z</dcterms:created>
  <dcterms:modified xsi:type="dcterms:W3CDTF">2021-06-04T12:17:06Z</dcterms:modified>
</cp:coreProperties>
</file>